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74" r:id="rId4"/>
    <p:sldId id="273" r:id="rId5"/>
    <p:sldId id="276" r:id="rId6"/>
    <p:sldId id="289" r:id="rId7"/>
    <p:sldId id="277" r:id="rId8"/>
    <p:sldId id="284" r:id="rId9"/>
    <p:sldId id="282" r:id="rId10"/>
    <p:sldId id="280" r:id="rId11"/>
    <p:sldId id="281" r:id="rId12"/>
    <p:sldId id="291" r:id="rId13"/>
    <p:sldId id="290" r:id="rId14"/>
    <p:sldId id="283" r:id="rId15"/>
    <p:sldId id="287" r:id="rId16"/>
    <p:sldId id="286" r:id="rId17"/>
    <p:sldId id="257" r:id="rId18"/>
  </p:sldIdLst>
  <p:sldSz cx="12192000" cy="6858000"/>
  <p:notesSz cx="6858000" cy="9144000"/>
  <p:embeddedFontLst>
    <p:embeddedFont>
      <p:font typeface="Helvetica Condensed" pitchFamily="50" charset="0"/>
      <p:regular r:id="rId20"/>
      <p:bold r:id="rId21"/>
    </p:embeddedFont>
    <p:embeddedFont>
      <p:font typeface="Cambria Math" panose="02040503050406030204" pitchFamily="18" charset="0"/>
      <p:regular r:id="rId22"/>
    </p:embeddedFont>
    <p:embeddedFont>
      <p:font typeface="Helvetica" panose="020B0604020202020204" pitchFamily="2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Helvetica LT Std" panose="020B0504020202020204" pitchFamily="3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A800"/>
    <a:srgbClr val="B1063A"/>
    <a:srgbClr val="C00000"/>
    <a:srgbClr val="0070C0"/>
    <a:srgbClr val="DD640C"/>
    <a:srgbClr val="000000"/>
    <a:srgbClr val="FEF2D9"/>
    <a:srgbClr val="5A6166"/>
    <a:srgbClr val="C9C9C9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232" autoAdjust="0"/>
    <p:restoredTop sz="89803" autoAdjust="0"/>
  </p:normalViewPr>
  <p:slideViewPr>
    <p:cSldViewPr snapToGrid="0">
      <p:cViewPr varScale="1">
        <p:scale>
          <a:sx n="79" d="100"/>
          <a:sy n="79" d="100"/>
        </p:scale>
        <p:origin x="14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commentAuthors" Target="commentAuthor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8BAF5-D32B-4101-B4FF-3691EF8C2E06}" type="datetimeFigureOut">
              <a:rPr lang="ru-RU" smtClean="0"/>
              <a:t>26.04.2018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92EAD-E129-40B7-BCA7-C9C7259C2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5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;-)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00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486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srgbClr val="FF0000"/>
                </a:solidFill>
              </a:rPr>
              <a:t>Negative</a:t>
            </a:r>
            <a:r>
              <a:rPr lang="en-US" sz="1200" baseline="0" dirty="0" smtClean="0">
                <a:solidFill>
                  <a:srgbClr val="FF0000"/>
                </a:solidFill>
              </a:rPr>
              <a:t> sampling does not normalize the log-</a:t>
            </a:r>
            <a:r>
              <a:rPr lang="en-US" sz="1200" baseline="0" dirty="0" err="1" smtClean="0">
                <a:solidFill>
                  <a:srgbClr val="FF0000"/>
                </a:solidFill>
              </a:rPr>
              <a:t>prob</a:t>
            </a:r>
            <a:r>
              <a:rPr lang="en-US" sz="1200" baseline="0" dirty="0" smtClean="0">
                <a:solidFill>
                  <a:srgbClr val="FF0000"/>
                </a:solidFill>
              </a:rPr>
              <a:t> in the second term</a:t>
            </a:r>
          </a:p>
          <a:p>
            <a:r>
              <a:rPr lang="en-US" sz="1200" baseline="0" dirty="0" smtClean="0">
                <a:solidFill>
                  <a:srgbClr val="FF0000"/>
                </a:solidFill>
              </a:rPr>
              <a:t>Actually, NS does not converge to whatever we want it to converge to!</a:t>
            </a:r>
          </a:p>
          <a:p>
            <a:r>
              <a:rPr lang="en-US" sz="1200" baseline="0" dirty="0" smtClean="0">
                <a:solidFill>
                  <a:srgbClr val="FF0000"/>
                </a:solidFill>
              </a:rPr>
              <a:t>Current state-of-the-art is running in the dark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152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</a:t>
            </a:r>
            <a:r>
              <a:rPr lang="en-US" baseline="0" dirty="0" smtClean="0"/>
              <a:t> space and time analysis of node2vec: quadratic in the number of edges on average</a:t>
            </a:r>
          </a:p>
          <a:p>
            <a:r>
              <a:rPr lang="en-US" baseline="0" dirty="0" smtClean="0"/>
              <a:t>C++ with Python wrapper for the lazy ones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824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 other method worse than a simple baseline</a:t>
            </a:r>
          </a:p>
          <a:p>
            <a:r>
              <a:rPr lang="en-US" dirty="0" smtClean="0"/>
              <a:t>Across graphs, need</a:t>
            </a:r>
            <a:r>
              <a:rPr lang="en-US" baseline="0" dirty="0" smtClean="0"/>
              <a:t> different edge representations, not for VERSE (NCE benefit)</a:t>
            </a:r>
            <a:endParaRPr lang="en-US" dirty="0" smtClean="0"/>
          </a:p>
          <a:p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Adamic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-Adar, Preferential attachment, Katz, and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Jaccard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coefficient, degree of nodes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881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829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77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5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276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23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441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DeepWalk runs fixed-length walks from each node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Node2vec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attempts to bias to tune for graph types, but has a worst-case cubic complexity, and average of m^2/n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34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example, for node2vec there are 5 parameters</a:t>
            </a:r>
          </a:p>
          <a:p>
            <a:r>
              <a:rPr lang="en-US" baseline="0" dirty="0" smtClean="0"/>
              <a:t>parameters are graph-dependent!</a:t>
            </a:r>
          </a:p>
          <a:p>
            <a:endParaRPr lang="en-US" baseline="0" dirty="0" smtClean="0"/>
          </a:p>
          <a:p>
            <a:r>
              <a:rPr lang="en-US" baseline="0" dirty="0" smtClean="0"/>
              <a:t>MF models are slow, HOPE worst-case quadratic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127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944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28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shall not live by bread alone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15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5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596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17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018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2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4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70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42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62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79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834D-D0AA-40A2-9296-BACCEB5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33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05.07.2017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Anton Tsitsulin | KDD group | </a:t>
            </a: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 Institute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834D-D0AA-40A2-9296-BACCEB5824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216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Helvetica LT Std" panose="020B050402020202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Clr>
          <a:srgbClr val="B1063A"/>
        </a:buClr>
        <a:buFont typeface="+mj-lt"/>
        <a:buAutoNum type="arabicPeriod"/>
        <a:defRPr sz="3200" kern="1200">
          <a:solidFill>
            <a:schemeClr val="tx1"/>
          </a:solidFill>
          <a:latin typeface="Helvetica LT Std" panose="020B050402020202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Clr>
          <a:srgbClr val="B1063A"/>
        </a:buClr>
        <a:buFont typeface="+mj-lt"/>
        <a:buAutoNum type="arabicPeriod"/>
        <a:defRPr sz="2800" kern="1200">
          <a:solidFill>
            <a:schemeClr val="tx1"/>
          </a:solidFill>
          <a:latin typeface="Helvetica LT Std" panose="020B050402020202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Clr>
          <a:srgbClr val="B1063A"/>
        </a:buClr>
        <a:buFont typeface="+mj-lt"/>
        <a:buAutoNum type="arabicPeriod"/>
        <a:defRPr sz="2400" kern="1200">
          <a:solidFill>
            <a:schemeClr val="tx1"/>
          </a:solidFill>
          <a:latin typeface="Helvetica LT Std" panose="020B050402020202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B1063A"/>
        </a:buClr>
        <a:buFont typeface="+mj-lt"/>
        <a:buAutoNum type="arabicPeriod"/>
        <a:defRPr sz="2000" kern="1200">
          <a:solidFill>
            <a:schemeClr val="tx1"/>
          </a:solidFill>
          <a:latin typeface="Helvetica LT Std" panose="020B050402020202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B1063A"/>
        </a:buClr>
        <a:buFont typeface="+mj-lt"/>
        <a:buAutoNum type="arabicPeriod"/>
        <a:defRPr sz="2000" kern="1200">
          <a:solidFill>
            <a:schemeClr val="tx1"/>
          </a:solidFill>
          <a:latin typeface="Helvetica LT Std" panose="020B050402020202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20.png"/><Relationship Id="rId5" Type="http://schemas.openxmlformats.org/officeDocument/2006/relationships/image" Target="../media/image150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2.png"/><Relationship Id="rId7" Type="http://schemas.openxmlformats.org/officeDocument/2006/relationships/image" Target="../media/image20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5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3133" y="1776103"/>
            <a:ext cx="105257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VERSE</a:t>
            </a:r>
            <a:r>
              <a:rPr lang="en-US" sz="4000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4000" b="1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</a:t>
            </a:r>
            <a:r>
              <a:rPr lang="en-US" sz="4000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atile </a:t>
            </a:r>
            <a:r>
              <a:rPr lang="en-US" sz="4000" dirty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 </a:t>
            </a:r>
            <a:r>
              <a:rPr lang="en-US" sz="4000" b="1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sz="4000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mbeddings</a:t>
            </a:r>
            <a:endParaRPr lang="ru-RU" sz="4000" dirty="0" smtClean="0">
              <a:solidFill>
                <a:srgbClr val="000000"/>
              </a:solidFill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</a:t>
            </a:r>
            <a:r>
              <a:rPr lang="en-US" sz="4000" dirty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Similarity </a:t>
            </a:r>
            <a:r>
              <a:rPr lang="en-US" sz="4000" dirty="0" smtClean="0">
                <a:solidFill>
                  <a:srgbClr val="000000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Measures</a:t>
            </a:r>
          </a:p>
          <a:p>
            <a:pPr algn="ctr"/>
            <a:endParaRPr lang="en-US" sz="3600" dirty="0" smtClean="0">
              <a:solidFill>
                <a:srgbClr val="000000"/>
              </a:solidFill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600" dirty="0">
              <a:solidFill>
                <a:srgbClr val="000000"/>
              </a:solidFill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Anton Tsitsulin</a:t>
            </a:r>
            <a:r>
              <a:rPr lang="ru-RU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 Davide Mottin</a:t>
            </a:r>
            <a:r>
              <a:rPr lang="ru-RU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 Panagiotis Karras</a:t>
            </a:r>
            <a:r>
              <a:rPr lang="ru-RU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Emmanuel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Müller</a:t>
            </a:r>
            <a:r>
              <a:rPr lang="ru-RU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ru-RU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96563" y="4973263"/>
            <a:ext cx="4998875" cy="792788"/>
            <a:chOff x="2935477" y="4973263"/>
            <a:chExt cx="4998875" cy="79278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477" y="4973263"/>
              <a:ext cx="1569720" cy="792788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2406" y="5100063"/>
              <a:ext cx="2051946" cy="539189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4250618" y="5766051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aseline="3000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438660" y="5639252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Condensed" pitchFamily="50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15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347842" y="1548430"/>
                <a:ext cx="11304580" cy="4883261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 smtClean="0"/>
                  <a:t>Algorithm for 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dirty="0"/>
                  <a:t>Initialize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(0, 1)</m:t>
                    </m:r>
                  </m:oMath>
                </a14:m>
                <a:endParaRPr lang="en-US" dirty="0"/>
              </a:p>
              <a:p>
                <a:pPr lvl="1">
                  <a:lnSpc>
                    <a:spcPct val="150000"/>
                  </a:lnSpc>
                </a:pPr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 smtClean="0"/>
                  <a:t> optimize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for </a:t>
                </a:r>
                <a:r>
                  <a:rPr lang="en-US" dirty="0"/>
                  <a:t>softmax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 smtClean="0"/>
                  <a:t> by gradient descent</a:t>
                </a:r>
              </a:p>
              <a:p>
                <a:pPr marL="57150" indent="0">
                  <a:lnSpc>
                    <a:spcPct val="150000"/>
                  </a:lnSpc>
                  <a:buNone/>
                </a:pPr>
                <a:r>
                  <a:rPr lang="en-US" dirty="0" smtClean="0"/>
                  <a:t>Full updates </a:t>
                </a:r>
                <a:r>
                  <a:rPr lang="en-US" dirty="0"/>
                  <a:t>are </a:t>
                </a:r>
                <a:r>
                  <a:rPr lang="en-US" u="sng" dirty="0"/>
                  <a:t>too </a:t>
                </a:r>
                <a:r>
                  <a:rPr lang="en-US" u="sng" dirty="0" smtClean="0"/>
                  <a:t>expensive</a:t>
                </a:r>
                <a:r>
                  <a:rPr lang="en-US" dirty="0" smtClean="0"/>
                  <a:t>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101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7842" y="1548430"/>
                <a:ext cx="11304580" cy="4883261"/>
              </a:xfrm>
              <a:blipFill>
                <a:blip r:embed="rId3"/>
                <a:stretch>
                  <a:fillRect l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VERSE graph embedding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563" y="4414257"/>
            <a:ext cx="3359751" cy="1255427"/>
          </a:xfrm>
          <a:prstGeom prst="rect">
            <a:avLst/>
          </a:prstGeom>
        </p:spPr>
      </p:pic>
      <p:sp>
        <p:nvSpPr>
          <p:cNvPr id="90" name="Овал 89"/>
          <p:cNvSpPr/>
          <p:nvPr/>
        </p:nvSpPr>
        <p:spPr>
          <a:xfrm>
            <a:off x="10914545" y="5551522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10914544" y="5439531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10914543" y="532754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10914542" y="499389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10914542" y="4686352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10914542" y="4568190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sp>
        <p:nvSpPr>
          <p:cNvPr id="96" name="Овал 95"/>
          <p:cNvSpPr/>
          <p:nvPr/>
        </p:nvSpPr>
        <p:spPr>
          <a:xfrm>
            <a:off x="10914541" y="4456199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8378453" y="4924117"/>
                <a:ext cx="281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53" y="4924117"/>
                <a:ext cx="281551" cy="276999"/>
              </a:xfrm>
              <a:prstGeom prst="rect">
                <a:avLst/>
              </a:prstGeom>
              <a:blipFill>
                <a:blip r:embed="rId6"/>
                <a:stretch>
                  <a:fillRect l="-19149" r="-14894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10060819" y="4893056"/>
                <a:ext cx="4057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0819" y="4893056"/>
                <a:ext cx="405752" cy="276999"/>
              </a:xfrm>
              <a:prstGeom prst="rect">
                <a:avLst/>
              </a:prstGeom>
              <a:blipFill>
                <a:blip r:embed="rId7"/>
                <a:stretch>
                  <a:fillRect l="-11940" t="-4444" r="-447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Прямая со стрелкой 98"/>
          <p:cNvCxnSpPr/>
          <p:nvPr/>
        </p:nvCxnSpPr>
        <p:spPr>
          <a:xfrm flipH="1" flipV="1">
            <a:off x="8519229" y="5201116"/>
            <a:ext cx="259976" cy="595658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V="1">
            <a:off x="10027819" y="5165027"/>
            <a:ext cx="163146" cy="671422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8649217" y="5754729"/>
            <a:ext cx="1647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elvetica LT Std" panose="020B0504020202020204" pitchFamily="34" charset="0"/>
              </a:rPr>
              <a:t>representation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499022" y="4111921"/>
                <a:ext cx="10545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9022" y="4111921"/>
                <a:ext cx="1054584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Овал 102"/>
          <p:cNvSpPr/>
          <p:nvPr/>
        </p:nvSpPr>
        <p:spPr>
          <a:xfrm>
            <a:off x="7700874" y="4996836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392770" y="4809224"/>
                <a:ext cx="3764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770" y="4809224"/>
                <a:ext cx="37644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065772" y="5041971"/>
            <a:ext cx="3376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Helvetica" panose="020B0604020202020204" pitchFamily="2" charset="0"/>
              </a:rPr>
              <a:t>We </a:t>
            </a:r>
            <a:r>
              <a:rPr lang="en-US" sz="2800" b="1" dirty="0" smtClean="0">
                <a:latin typeface="Helvetica" panose="020B0604020202020204" pitchFamily="2" charset="0"/>
              </a:rPr>
              <a:t>make </a:t>
            </a:r>
            <a:r>
              <a:rPr lang="en-US" sz="2800" b="1" dirty="0">
                <a:latin typeface="Helvetica" panose="020B0604020202020204" pitchFamily="2" charset="0"/>
              </a:rPr>
              <a:t>it faster with sampling!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8165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0"/>
            <a:ext cx="11304580" cy="48832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We use Noise Contrastive Estimation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VERSE graph embedding: sampling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169" y="2670075"/>
            <a:ext cx="4981954" cy="17252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35309" y="3008270"/>
            <a:ext cx="3266313" cy="3713205"/>
            <a:chOff x="335309" y="3008270"/>
            <a:chExt cx="3266313" cy="37132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09" y="3008270"/>
              <a:ext cx="1935508" cy="3713205"/>
            </a:xfrm>
            <a:prstGeom prst="rect">
              <a:avLst/>
            </a:prstGeom>
          </p:spPr>
        </p:pic>
        <p:sp>
          <p:nvSpPr>
            <p:cNvPr id="29" name="Скругленная прямоугольная выноска 28"/>
            <p:cNvSpPr/>
            <p:nvPr/>
          </p:nvSpPr>
          <p:spPr>
            <a:xfrm>
              <a:off x="1274257" y="3091280"/>
              <a:ext cx="2327365" cy="611446"/>
            </a:xfrm>
            <a:prstGeom prst="wedgeRoundRectCallout">
              <a:avLst>
                <a:gd name="adj1" fmla="val -53898"/>
                <a:gd name="adj2" fmla="val 53801"/>
                <a:gd name="adj3" fmla="val 16667"/>
              </a:avLst>
            </a:prstGeom>
            <a:solidFill>
              <a:srgbClr val="F6A800">
                <a:alpha val="14902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Why not just using Negative Sampling?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93658" y="3865869"/>
            <a:ext cx="8396819" cy="2403389"/>
            <a:chOff x="2293658" y="3865869"/>
            <a:chExt cx="8396819" cy="240338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658" y="3865869"/>
              <a:ext cx="2928946" cy="2403389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5375004" y="4830891"/>
              <a:ext cx="5315473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>
                  <a:latin typeface="Helvetica LT Std" panose="020B0504020202020204" pitchFamily="34" charset="0"/>
                </a:rPr>
                <a:t>Negative </a:t>
              </a:r>
              <a:r>
                <a:rPr lang="en-US" sz="3200" dirty="0" smtClean="0">
                  <a:latin typeface="Helvetica LT Std" panose="020B0504020202020204" pitchFamily="34" charset="0"/>
                </a:rPr>
                <a:t>Sampling does not preserve similarities!</a:t>
              </a:r>
              <a:endParaRPr lang="ru-RU" sz="3200" dirty="0">
                <a:latin typeface="Helvetica LT Std" panose="020B0504020202020204" pitchFamily="34" charset="0"/>
              </a:endParaRPr>
            </a:p>
          </p:txBody>
        </p:sp>
        <p:cxnSp>
          <p:nvCxnSpPr>
            <p:cNvPr id="17" name="Прямая со стрелкой 16"/>
            <p:cNvCxnSpPr>
              <a:stCxn id="15" idx="1"/>
              <a:endCxn id="20" idx="6"/>
            </p:cNvCxnSpPr>
            <p:nvPr/>
          </p:nvCxnSpPr>
          <p:spPr>
            <a:xfrm flipH="1" flipV="1">
              <a:off x="3005362" y="5067209"/>
              <a:ext cx="2369642" cy="302291"/>
            </a:xfrm>
            <a:prstGeom prst="straightConnector1">
              <a:avLst/>
            </a:prstGeom>
            <a:ln w="28575">
              <a:solidFill>
                <a:srgbClr val="B1063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Овал 19"/>
            <p:cNvSpPr/>
            <p:nvPr/>
          </p:nvSpPr>
          <p:spPr>
            <a:xfrm>
              <a:off x="2437939" y="4795293"/>
              <a:ext cx="567423" cy="543831"/>
            </a:xfrm>
            <a:prstGeom prst="ellipse">
              <a:avLst/>
            </a:prstGeom>
            <a:noFill/>
            <a:ln w="19050">
              <a:solidFill>
                <a:srgbClr val="B106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8553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0"/>
            <a:ext cx="11304580" cy="4883261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Graphs × tasks = </a:t>
            </a:r>
            <a:r>
              <a:rPr lang="en-US" dirty="0" smtClean="0"/>
              <a:t>problems</a:t>
            </a:r>
            <a:endParaRPr lang="ru-RU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PPR as a default, </a:t>
            </a:r>
            <a:r>
              <a:rPr lang="en-US" sz="2400" cap="small" dirty="0" smtClean="0"/>
              <a:t>HS</a:t>
            </a:r>
            <a:r>
              <a:rPr lang="en-US" dirty="0" smtClean="0"/>
              <a:t>VERSE with tuned similarity</a:t>
            </a:r>
            <a:endParaRPr lang="en-US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Max one day on a 10-core server</a:t>
            </a:r>
          </a:p>
          <a:p>
            <a:pPr marL="857250"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No GPU farms, everything fits in desktop RAM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Reimplement everything </a:t>
            </a:r>
            <a:r>
              <a:rPr lang="en-US" dirty="0"/>
              <a:t>for </a:t>
            </a:r>
            <a:r>
              <a:rPr lang="en-US" dirty="0" smtClean="0"/>
              <a:t>performance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Code and data available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(bit.ly/www-verse)</a:t>
            </a:r>
            <a:endParaRPr lang="en-US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Experimental setting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6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442" y="349008"/>
                <a:ext cx="117912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Helvetica LT Std" panose="020B0504020202020204" pitchFamily="34" charset="0"/>
                  </a:rPr>
                  <a:t>Experiments: social graph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Helvetica LT Std" panose="020B0504020202020204" pitchFamily="34" charset="0"/>
                  </a:rPr>
                  <a:t> </a:t>
                </a:r>
                <a:r>
                  <a:rPr lang="en-US" sz="4000" dirty="0" smtClean="0">
                    <a:latin typeface="Helvetica LT Std" panose="020B0504020202020204" pitchFamily="34" charset="0"/>
                  </a:rPr>
                  <a:t>link </a:t>
                </a:r>
                <a:r>
                  <a:rPr lang="en-US" sz="4000" dirty="0">
                    <a:latin typeface="Helvetica LT Std" panose="020B0504020202020204" pitchFamily="34" charset="0"/>
                  </a:rPr>
                  <a:t>prediction</a:t>
                </a:r>
                <a:endParaRPr lang="ru-RU" sz="4000" dirty="0">
                  <a:latin typeface="Helvetica LT Std" panose="020B0504020202020204" pitchFamily="34" charset="0"/>
                </a:endParaRPr>
              </a:p>
              <a:p>
                <a:endParaRPr lang="ru-RU" sz="3200" dirty="0">
                  <a:latin typeface="Helvetica LT Std" panose="020B05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2" y="349008"/>
                <a:ext cx="11791225" cy="1200329"/>
              </a:xfrm>
              <a:prstGeom prst="rect">
                <a:avLst/>
              </a:prstGeom>
              <a:blipFill>
                <a:blip r:embed="rId3"/>
                <a:stretch>
                  <a:fillRect l="-1810" t="-8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12" name="Прямоугольник 14"/>
          <p:cNvSpPr/>
          <p:nvPr/>
        </p:nvSpPr>
        <p:spPr>
          <a:xfrm>
            <a:off x="4593715" y="5258423"/>
            <a:ext cx="300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Helvetica LT Std" panose="020B0504020202020204" pitchFamily="34" charset="0"/>
              </a:rPr>
              <a:t>Link prediction</a:t>
            </a:r>
          </a:p>
          <a:p>
            <a:pPr algn="ctr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Helvetica LT Std" panose="020B0504020202020204" pitchFamily="34" charset="0"/>
              </a:rPr>
              <a:t>(accuracy)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Helvetica LT Std" panose="020B05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2" y="1629155"/>
            <a:ext cx="11701486" cy="3742943"/>
          </a:xfrm>
          <a:prstGeom prst="rect">
            <a:avLst/>
          </a:prstGeom>
        </p:spPr>
      </p:pic>
      <p:sp>
        <p:nvSpPr>
          <p:cNvPr id="13" name="Овал 19"/>
          <p:cNvSpPr/>
          <p:nvPr/>
        </p:nvSpPr>
        <p:spPr>
          <a:xfrm>
            <a:off x="6513429" y="4809838"/>
            <a:ext cx="1036216" cy="543831"/>
          </a:xfrm>
          <a:prstGeom prst="ellipse">
            <a:avLst/>
          </a:prstGeom>
          <a:noFill/>
          <a:ln w="57150">
            <a:solidFill>
              <a:srgbClr val="B10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8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442" y="349008"/>
                <a:ext cx="9855977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Helvetica LT Std" panose="020B0504020202020204" pitchFamily="34" charset="0"/>
                  </a:rPr>
                  <a:t>Experiments: </a:t>
                </a:r>
                <a:r>
                  <a:rPr lang="en-US" sz="4000" dirty="0" smtClean="0">
                    <a:latin typeface="Helvetica LT Std" panose="020B0504020202020204" pitchFamily="34" charset="0"/>
                  </a:rPr>
                  <a:t>graphs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Helvetica LT Std" panose="020B0504020202020204" pitchFamily="34" charset="0"/>
                  </a:rPr>
                  <a:t> </a:t>
                </a:r>
                <a:r>
                  <a:rPr lang="en-US" sz="4000" dirty="0" smtClean="0">
                    <a:latin typeface="Helvetica LT Std" panose="020B0504020202020204" pitchFamily="34" charset="0"/>
                  </a:rPr>
                  <a:t>node </a:t>
                </a:r>
                <a:r>
                  <a:rPr lang="en-US" sz="4000" dirty="0">
                    <a:latin typeface="Helvetica LT Std" panose="020B0504020202020204" pitchFamily="34" charset="0"/>
                  </a:rPr>
                  <a:t>clustering</a:t>
                </a:r>
                <a:endParaRPr lang="ru-RU" sz="4000" dirty="0">
                  <a:latin typeface="Helvetica LT Std" panose="020B0504020202020204" pitchFamily="34" charset="0"/>
                </a:endParaRPr>
              </a:p>
              <a:p>
                <a:endParaRPr lang="ru-RU" sz="4000" dirty="0">
                  <a:latin typeface="Helvetica LT Std" panose="020B0504020202020204" pitchFamily="34" charset="0"/>
                </a:endParaRPr>
              </a:p>
              <a:p>
                <a:endParaRPr lang="ru-RU" sz="3200" dirty="0">
                  <a:latin typeface="Helvetica LT Std" panose="020B05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2" y="349008"/>
                <a:ext cx="9855977" cy="1815882"/>
              </a:xfrm>
              <a:prstGeom prst="rect">
                <a:avLst/>
              </a:prstGeom>
              <a:blipFill>
                <a:blip r:embed="rId3"/>
                <a:stretch>
                  <a:fillRect l="-2165" t="-5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2" y="1461237"/>
            <a:ext cx="11609013" cy="3850640"/>
          </a:xfrm>
          <a:prstGeom prst="rect">
            <a:avLst/>
          </a:prstGeom>
        </p:spPr>
      </p:pic>
      <p:sp>
        <p:nvSpPr>
          <p:cNvPr id="10" name="Прямоугольник 14"/>
          <p:cNvSpPr/>
          <p:nvPr/>
        </p:nvSpPr>
        <p:spPr>
          <a:xfrm>
            <a:off x="4593715" y="5258423"/>
            <a:ext cx="300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Helvetica LT Std" panose="020B0504020202020204" pitchFamily="34" charset="0"/>
              </a:rPr>
              <a:t>Node clustering</a:t>
            </a:r>
          </a:p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Helvetica LT Std" panose="020B0504020202020204" pitchFamily="34" charset="0"/>
              </a:rPr>
              <a:t>(modularity)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Helvetica L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16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442" y="349008"/>
                <a:ext cx="1124090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Helvetica LT Std" panose="020B0504020202020204" pitchFamily="34" charset="0"/>
                  </a:rPr>
                  <a:t>Experiments</a:t>
                </a:r>
                <a:r>
                  <a:rPr lang="en-US" sz="4000" dirty="0" smtClean="0">
                    <a:latin typeface="Helvetica LT Std" panose="020B0504020202020204" pitchFamily="34" charset="0"/>
                  </a:rPr>
                  <a:t>: web graph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Helvetica LT Std" panose="020B0504020202020204" pitchFamily="34" charset="0"/>
                  </a:rPr>
                  <a:t> node </a:t>
                </a:r>
                <a:r>
                  <a:rPr lang="en-US" sz="4000" dirty="0" smtClean="0">
                    <a:latin typeface="Helvetica LT Std" panose="020B0504020202020204" pitchFamily="34" charset="0"/>
                  </a:rPr>
                  <a:t>classification</a:t>
                </a:r>
                <a:endParaRPr lang="ru-RU" sz="4000" dirty="0">
                  <a:latin typeface="Helvetica LT Std" panose="020B05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2" y="349008"/>
                <a:ext cx="11240908" cy="707886"/>
              </a:xfrm>
              <a:prstGeom prst="rect">
                <a:avLst/>
              </a:prstGeom>
              <a:blipFill>
                <a:blip r:embed="rId3"/>
                <a:stretch>
                  <a:fillRect l="-1898" t="-14655" b="-37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2" y="2064368"/>
            <a:ext cx="11780196" cy="2996491"/>
          </a:xfrm>
          <a:prstGeom prst="rect">
            <a:avLst/>
          </a:prstGeom>
        </p:spPr>
      </p:pic>
      <p:sp>
        <p:nvSpPr>
          <p:cNvPr id="10" name="Прямоугольник 14"/>
          <p:cNvSpPr/>
          <p:nvPr/>
        </p:nvSpPr>
        <p:spPr>
          <a:xfrm>
            <a:off x="4593715" y="5258423"/>
            <a:ext cx="300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Helvetica LT Std" panose="020B0504020202020204" pitchFamily="34" charset="0"/>
              </a:rPr>
              <a:t>Classification</a:t>
            </a:r>
          </a:p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Helvetica LT Std" panose="020B0504020202020204" pitchFamily="34" charset="0"/>
              </a:rPr>
              <a:t>(accuracy)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Helvetica L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26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0"/>
            <a:ext cx="11304580" cy="48832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We provide new </a:t>
            </a:r>
            <a:r>
              <a:rPr lang="en-US" u="sng" dirty="0" smtClean="0"/>
              <a:t>useful abstraction</a:t>
            </a:r>
            <a:r>
              <a:rPr lang="en-US" dirty="0" smtClean="0"/>
              <a:t>: node similarities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We create VERSE to </a:t>
            </a:r>
            <a:r>
              <a:rPr lang="en-US" u="sng" dirty="0" smtClean="0"/>
              <a:t>explicitly</a:t>
            </a:r>
            <a:r>
              <a:rPr lang="en-US" dirty="0" smtClean="0"/>
              <a:t> work with similarities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We develop a scalable approximation via NCE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There is a room for improvement!</a:t>
            </a:r>
          </a:p>
          <a:p>
            <a:pPr>
              <a:lnSpc>
                <a:spcPct val="150000"/>
              </a:lnSpc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Conclusion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896" y="4318086"/>
            <a:ext cx="2928946" cy="2403389"/>
          </a:xfrm>
          <a:prstGeom prst="rect">
            <a:avLst/>
          </a:prstGeom>
        </p:spPr>
      </p:pic>
      <p:sp>
        <p:nvSpPr>
          <p:cNvPr id="9" name="Овал 19"/>
          <p:cNvSpPr/>
          <p:nvPr/>
        </p:nvSpPr>
        <p:spPr>
          <a:xfrm>
            <a:off x="7914160" y="4778516"/>
            <a:ext cx="567423" cy="543831"/>
          </a:xfrm>
          <a:prstGeom prst="ellipse">
            <a:avLst/>
          </a:prstGeom>
          <a:noFill/>
          <a:ln w="19050">
            <a:solidFill>
              <a:srgbClr val="B10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16"/>
          <p:cNvCxnSpPr/>
          <p:nvPr/>
        </p:nvCxnSpPr>
        <p:spPr>
          <a:xfrm>
            <a:off x="7010400" y="4642558"/>
            <a:ext cx="903760" cy="2719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39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69948" y="4041509"/>
            <a:ext cx="4589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 for attention!</a:t>
            </a:r>
            <a:endParaRPr lang="ru-RU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54180" y="5578231"/>
            <a:ext cx="4632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Anton Tsitsulin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Knowledge Discovery and Data Mining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Hasso Plattner Institute</a:t>
            </a: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13138" y="2367171"/>
            <a:ext cx="996572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</a:t>
            </a: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your attention!</a:t>
            </a:r>
          </a:p>
          <a:p>
            <a:pPr algn="ctr"/>
            <a:endParaRPr lang="en-US" sz="36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bit.ly/www-verse</a:t>
            </a:r>
          </a:p>
          <a:p>
            <a:pPr algn="ctr"/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github.com/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xgfs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/verse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2634"/>
            <a:ext cx="3173383" cy="60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3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425307" y="1703449"/>
            <a:ext cx="7167269" cy="4719091"/>
          </a:xfrm>
          <a:prstGeom prst="rect">
            <a:avLst/>
          </a:prstGeom>
          <a:blipFill dpi="0" rotWithShape="1">
            <a:blip r:embed="rId3" cstate="print">
              <a:alphaModFix amt="5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442" y="369984"/>
                <a:ext cx="985597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Helvetica LT Std" panose="020B0504020202020204" pitchFamily="34" charset="0"/>
                  </a:rPr>
                  <a:t>Graphs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4000" dirty="0" smtClean="0">
                    <a:latin typeface="Helvetica LT Std" panose="020B0504020202020204" pitchFamily="34" charset="0"/>
                  </a:rPr>
                  <a:t> tasks = problems</a:t>
                </a:r>
                <a:endParaRPr lang="ru-RU" sz="4000" dirty="0">
                  <a:latin typeface="Helvetica LT Std" panose="020B0504020202020204" pitchFamily="34" charset="0"/>
                </a:endParaRPr>
              </a:p>
              <a:p>
                <a:endParaRPr lang="ru-RU" sz="3200" dirty="0">
                  <a:latin typeface="Helvetica LT Std" panose="020B05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2" y="369984"/>
                <a:ext cx="9855977" cy="1200329"/>
              </a:xfrm>
              <a:prstGeom prst="rect">
                <a:avLst/>
              </a:prstGeom>
              <a:blipFill>
                <a:blip r:embed="rId4"/>
                <a:stretch>
                  <a:fillRect l="-2165" t="-8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99" name="Объект 11"/>
          <p:cNvSpPr txBox="1">
            <a:spLocks/>
          </p:cNvSpPr>
          <p:nvPr/>
        </p:nvSpPr>
        <p:spPr>
          <a:xfrm>
            <a:off x="195442" y="1396030"/>
            <a:ext cx="11837388" cy="527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27" name="Объект 18"/>
          <p:cNvSpPr txBox="1">
            <a:spLocks/>
          </p:cNvSpPr>
          <p:nvPr/>
        </p:nvSpPr>
        <p:spPr>
          <a:xfrm>
            <a:off x="313038" y="14237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Different</a:t>
            </a:r>
            <a:r>
              <a:rPr lang="en-US" dirty="0" smtClean="0"/>
              <a:t> domains: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Social nets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Biology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WWW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0" indent="0">
              <a:buFont typeface="+mj-lt"/>
              <a:buNone/>
            </a:pPr>
            <a:r>
              <a:rPr lang="en-US" dirty="0" smtClean="0"/>
              <a:t>Different tasks: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Classification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Clustering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Link prediction</a:t>
            </a:r>
            <a:r>
              <a:rPr lang="en-US" dirty="0"/>
              <a:t>	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724" y="1598030"/>
            <a:ext cx="2333676" cy="2564479"/>
          </a:xfrm>
          <a:prstGeom prst="rect">
            <a:avLst/>
          </a:prstGeo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6294738" y="1303455"/>
            <a:ext cx="4049451" cy="750092"/>
          </a:xfrm>
          <a:prstGeom prst="wedgeRoundRectCallout">
            <a:avLst>
              <a:gd name="adj1" fmla="val 50231"/>
              <a:gd name="adj2" fmla="val 100810"/>
              <a:gd name="adj3" fmla="val 16667"/>
            </a:avLst>
          </a:prstGeom>
          <a:solidFill>
            <a:srgbClr val="F6A800">
              <a:alpha val="6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Helvetica" panose="020B0604020202020204" pitchFamily="2" charset="0"/>
              </a:rPr>
              <a:t>Will </a:t>
            </a:r>
            <a:r>
              <a:rPr lang="en-US" sz="20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Nathan like Camille?</a:t>
            </a:r>
            <a:endParaRPr lang="en-US" sz="2000" dirty="0">
              <a:solidFill>
                <a:schemeClr val="tx1"/>
              </a:solidFill>
              <a:latin typeface="Helvetica" panose="020B0604020202020204" pitchFamily="2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Will </a:t>
            </a:r>
            <a:r>
              <a:rPr lang="en-US" sz="2000" dirty="0">
                <a:solidFill>
                  <a:schemeClr val="tx1"/>
                </a:solidFill>
                <a:latin typeface="Helvetica" panose="020B0604020202020204" pitchFamily="2" charset="0"/>
              </a:rPr>
              <a:t>Nathan </a:t>
            </a:r>
            <a:r>
              <a:rPr lang="en-US" sz="20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vote for candidate T.?</a:t>
            </a:r>
            <a:endParaRPr lang="en-US" sz="2000" dirty="0">
              <a:solidFill>
                <a:schemeClr val="tx1"/>
              </a:solidFill>
              <a:latin typeface="Helvetica" panose="020B0604020202020204" pitchFamily="2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599" y="4581524"/>
            <a:ext cx="249195" cy="249195"/>
          </a:xfrm>
          <a:prstGeom prst="ellipse">
            <a:avLst/>
          </a:prstGeom>
          <a:ln>
            <a:solidFill>
              <a:schemeClr val="tx1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25" y="3684087"/>
            <a:ext cx="236883" cy="236883"/>
          </a:xfrm>
          <a:prstGeom prst="ellipse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431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5442" y="349008"/>
                <a:ext cx="985597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Helvetica LT Std" panose="020B0504020202020204" pitchFamily="34" charset="0"/>
                  </a:rPr>
                  <a:t>Graph mining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en-US" sz="4000" dirty="0" smtClean="0">
                    <a:latin typeface="Helvetica LT Std" panose="020B0504020202020204" pitchFamily="34" charset="0"/>
                  </a:rPr>
                  <a:t> domain experts?</a:t>
                </a:r>
                <a:endParaRPr lang="ru-RU" sz="4000" dirty="0">
                  <a:latin typeface="Helvetica LT Std" panose="020B0504020202020204" pitchFamily="34" charset="0"/>
                </a:endParaRPr>
              </a:p>
              <a:p>
                <a:endParaRPr lang="ru-RU" sz="3200" dirty="0">
                  <a:latin typeface="Helvetica LT Std" panose="020B05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2" y="349008"/>
                <a:ext cx="9855977" cy="1200329"/>
              </a:xfrm>
              <a:prstGeom prst="rect">
                <a:avLst/>
              </a:prstGeom>
              <a:blipFill>
                <a:blip r:embed="rId3"/>
                <a:stretch>
                  <a:fillRect l="-2165" t="-8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99" name="Объект 11"/>
          <p:cNvSpPr txBox="1">
            <a:spLocks/>
          </p:cNvSpPr>
          <p:nvPr/>
        </p:nvSpPr>
        <p:spPr>
          <a:xfrm>
            <a:off x="195442" y="1396030"/>
            <a:ext cx="11837388" cy="527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8" y="1826273"/>
            <a:ext cx="3521380" cy="4530077"/>
          </a:xfrm>
          <a:prstGeom prst="rect">
            <a:avLst/>
          </a:prstGeom>
        </p:spPr>
      </p:pic>
      <p:sp>
        <p:nvSpPr>
          <p:cNvPr id="13" name="Объект 18"/>
          <p:cNvSpPr txBox="1">
            <a:spLocks/>
          </p:cNvSpPr>
          <p:nvPr/>
        </p:nvSpPr>
        <p:spPr>
          <a:xfrm>
            <a:off x="2356532" y="3385362"/>
            <a:ext cx="3470364" cy="2130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Link </a:t>
            </a:r>
            <a:r>
              <a:rPr lang="en-US" dirty="0"/>
              <a:t>prediction </a:t>
            </a:r>
            <a:endParaRPr lang="en-US" dirty="0" smtClean="0"/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Classification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Clustering</a:t>
            </a:r>
          </a:p>
          <a:p>
            <a:pPr marL="857250" lvl="1">
              <a:buFont typeface="Arial" panose="020B0604020202020204" pitchFamily="34" charset="0"/>
              <a:buChar char="•"/>
            </a:pPr>
            <a:r>
              <a:rPr lang="en-US" dirty="0" smtClean="0"/>
              <a:t>…</a:t>
            </a:r>
          </a:p>
          <a:p>
            <a:pPr marL="400050" lvl="1" indent="0">
              <a:buNone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25307" y="1703449"/>
            <a:ext cx="7167269" cy="4719091"/>
          </a:xfrm>
          <a:prstGeom prst="rect">
            <a:avLst/>
          </a:prstGeom>
          <a:blipFill dpi="0" rotWithShape="1">
            <a:blip r:embed="rId6" cstate="print">
              <a:alphaModFix amt="5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599" y="4581524"/>
            <a:ext cx="249195" cy="249195"/>
          </a:xfrm>
          <a:prstGeom prst="ellipse">
            <a:avLst/>
          </a:prstGeom>
          <a:ln>
            <a:solidFill>
              <a:schemeClr val="tx1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25" y="3684087"/>
            <a:ext cx="236883" cy="236883"/>
          </a:xfrm>
          <a:prstGeom prst="ellipse">
            <a:avLst/>
          </a:prstGeom>
          <a:ln>
            <a:solidFill>
              <a:schemeClr val="tx1"/>
            </a:solidFill>
          </a:ln>
        </p:spPr>
      </p:pic>
      <p:pic>
        <p:nvPicPr>
          <p:cNvPr id="16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724" y="1598030"/>
            <a:ext cx="2333676" cy="2564479"/>
          </a:xfrm>
          <a:prstGeom prst="rect">
            <a:avLst/>
          </a:prstGeo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6294738" y="1303455"/>
            <a:ext cx="4049451" cy="750092"/>
          </a:xfrm>
          <a:prstGeom prst="wedgeRoundRectCallout">
            <a:avLst>
              <a:gd name="adj1" fmla="val 50231"/>
              <a:gd name="adj2" fmla="val 100810"/>
              <a:gd name="adj3" fmla="val 16667"/>
            </a:avLst>
          </a:prstGeom>
          <a:solidFill>
            <a:srgbClr val="F6A800">
              <a:alpha val="6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Helvetica" panose="020B0604020202020204" pitchFamily="2" charset="0"/>
              </a:rPr>
              <a:t>Will </a:t>
            </a:r>
            <a:r>
              <a:rPr lang="en-US" sz="20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Nathan like Camille?</a:t>
            </a:r>
            <a:endParaRPr lang="en-US" sz="2000" dirty="0">
              <a:solidFill>
                <a:schemeClr val="tx1"/>
              </a:solidFill>
              <a:latin typeface="Helvetica" panose="020B0604020202020204" pitchFamily="2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Will </a:t>
            </a:r>
            <a:r>
              <a:rPr lang="en-US" sz="2000" dirty="0">
                <a:solidFill>
                  <a:schemeClr val="tx1"/>
                </a:solidFill>
                <a:latin typeface="Helvetica" panose="020B0604020202020204" pitchFamily="2" charset="0"/>
              </a:rPr>
              <a:t>Nathan </a:t>
            </a:r>
            <a:r>
              <a:rPr lang="en-US" sz="20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vote for candidate T.?</a:t>
            </a:r>
            <a:endParaRPr lang="en-US" sz="2000" dirty="0">
              <a:solidFill>
                <a:schemeClr val="tx1"/>
              </a:solidFill>
              <a:latin typeface="Helvetica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42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Левая круглая скобка 11"/>
          <p:cNvSpPr/>
          <p:nvPr/>
        </p:nvSpPr>
        <p:spPr>
          <a:xfrm>
            <a:off x="7317611" y="2582562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Helvetica LT Std" panose="020B0504020202020204" pitchFamily="34" charset="0"/>
              </a:rPr>
              <a:t>Representations </a:t>
            </a:r>
            <a:r>
              <a:rPr lang="en-US" sz="4000" dirty="0" smtClean="0">
                <a:latin typeface="Helvetica LT Std" panose="020B0504020202020204" pitchFamily="34" charset="0"/>
              </a:rPr>
              <a:t>to the </a:t>
            </a:r>
            <a:r>
              <a:rPr lang="en-US" sz="4000" dirty="0">
                <a:latin typeface="Helvetica LT Std" panose="020B0504020202020204" pitchFamily="34" charset="0"/>
              </a:rPr>
              <a:t>rescue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99" name="Объект 11"/>
          <p:cNvSpPr txBox="1">
            <a:spLocks/>
          </p:cNvSpPr>
          <p:nvPr/>
        </p:nvSpPr>
        <p:spPr>
          <a:xfrm>
            <a:off x="195442" y="1396030"/>
            <a:ext cx="11837388" cy="527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/>
          </a:p>
        </p:txBody>
      </p:sp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1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cxnSp>
        <p:nvCxnSpPr>
          <p:cNvPr id="43" name="Прямая со стрелкой 42"/>
          <p:cNvCxnSpPr>
            <a:endCxn id="44" idx="1"/>
          </p:cNvCxnSpPr>
          <p:nvPr/>
        </p:nvCxnSpPr>
        <p:spPr>
          <a:xfrm>
            <a:off x="3190337" y="3893402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28" y="2751911"/>
            <a:ext cx="917280" cy="22932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7682059" y="2200625"/>
            <a:ext cx="917280" cy="827661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7682059" y="3590806"/>
            <a:ext cx="917280" cy="617839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7682059" y="4767223"/>
            <a:ext cx="917280" cy="827933"/>
          </a:xfrm>
          <a:prstGeom prst="rect">
            <a:avLst/>
          </a:prstGeom>
        </p:spPr>
      </p:pic>
      <p:cxnSp>
        <p:nvCxnSpPr>
          <p:cNvPr id="76" name="Прямая со стрелкой 75"/>
          <p:cNvCxnSpPr>
            <a:stCxn id="44" idx="3"/>
            <a:endCxn id="12" idx="1"/>
          </p:cNvCxnSpPr>
          <p:nvPr/>
        </p:nvCxnSpPr>
        <p:spPr>
          <a:xfrm flipV="1">
            <a:off x="5339408" y="3888562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04538" y="2307344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 LT Std" panose="020B0504020202020204" pitchFamily="34" charset="0"/>
              </a:rPr>
              <a:t>low-dimensional representation</a:t>
            </a:r>
            <a:endParaRPr lang="ru-RU" dirty="0">
              <a:latin typeface="Helvetica LT Std" panose="020B0504020202020204" pitchFamily="34" charset="0"/>
            </a:endParaRPr>
          </a:p>
        </p:txBody>
      </p:sp>
      <p:sp>
        <p:nvSpPr>
          <p:cNvPr id="78" name="Объект 11"/>
          <p:cNvSpPr txBox="1">
            <a:spLocks/>
          </p:cNvSpPr>
          <p:nvPr/>
        </p:nvSpPr>
        <p:spPr>
          <a:xfrm>
            <a:off x="195442" y="5740643"/>
            <a:ext cx="10804481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Q: How to represent </a:t>
            </a:r>
            <a:r>
              <a:rPr lang="en-US" b="1" dirty="0"/>
              <a:t>a graph's nodes as vectors?</a:t>
            </a:r>
            <a:endParaRPr lang="ru-RU" b="1" dirty="0" smtClean="0"/>
          </a:p>
        </p:txBody>
      </p:sp>
      <p:sp>
        <p:nvSpPr>
          <p:cNvPr id="79" name="TextBox 78"/>
          <p:cNvSpPr txBox="1"/>
          <p:nvPr/>
        </p:nvSpPr>
        <p:spPr>
          <a:xfrm>
            <a:off x="5709195" y="3530393"/>
            <a:ext cx="151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 LT Std" panose="020B0504020202020204" pitchFamily="34" charset="0"/>
              </a:rPr>
              <a:t>k-means</a:t>
            </a:r>
            <a:endParaRPr lang="ru-RU" dirty="0">
              <a:latin typeface="Helvetica LT Std" panose="020B0504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711" y="2146871"/>
            <a:ext cx="2712801" cy="3510959"/>
          </a:xfrm>
          <a:prstGeom prst="rect">
            <a:avLst/>
          </a:prstGeom>
        </p:spPr>
      </p:pic>
      <p:sp>
        <p:nvSpPr>
          <p:cNvPr id="80" name="Овал 79"/>
          <p:cNvSpPr/>
          <p:nvPr/>
        </p:nvSpPr>
        <p:spPr>
          <a:xfrm>
            <a:off x="537326" y="282191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539885" y="359623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1290501" y="310497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558767" y="373985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1142939" y="437623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727965" y="510723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1696095" y="486169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230485" y="400639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2484673" y="332248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879601" y="444863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3038256" y="381374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1" name="Прямая соединительная линия 90"/>
          <p:cNvCxnSpPr>
            <a:stCxn id="83" idx="4"/>
            <a:endCxn id="84" idx="0"/>
          </p:cNvCxnSpPr>
          <p:nvPr/>
        </p:nvCxnSpPr>
        <p:spPr>
          <a:xfrm flipH="1">
            <a:off x="1222266" y="389851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>
            <a:stCxn id="81" idx="4"/>
            <a:endCxn id="84" idx="1"/>
          </p:cNvCxnSpPr>
          <p:nvPr/>
        </p:nvCxnSpPr>
        <p:spPr>
          <a:xfrm>
            <a:off x="619213" y="375489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stCxn id="83" idx="0"/>
            <a:endCxn id="82" idx="4"/>
          </p:cNvCxnSpPr>
          <p:nvPr/>
        </p:nvCxnSpPr>
        <p:spPr>
          <a:xfrm flipH="1" flipV="1">
            <a:off x="1369830" y="3263625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>
            <a:stCxn id="80" idx="6"/>
            <a:endCxn id="82" idx="2"/>
          </p:cNvCxnSpPr>
          <p:nvPr/>
        </p:nvCxnSpPr>
        <p:spPr>
          <a:xfrm>
            <a:off x="695980" y="2901237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>
            <a:stCxn id="80" idx="4"/>
            <a:endCxn id="81" idx="0"/>
          </p:cNvCxnSpPr>
          <p:nvPr/>
        </p:nvCxnSpPr>
        <p:spPr>
          <a:xfrm>
            <a:off x="616653" y="298056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>
            <a:stCxn id="80" idx="5"/>
            <a:endCxn id="83" idx="1"/>
          </p:cNvCxnSpPr>
          <p:nvPr/>
        </p:nvCxnSpPr>
        <p:spPr>
          <a:xfrm>
            <a:off x="672746" y="295733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>
            <a:stCxn id="82" idx="3"/>
            <a:endCxn id="81" idx="7"/>
          </p:cNvCxnSpPr>
          <p:nvPr/>
        </p:nvCxnSpPr>
        <p:spPr>
          <a:xfrm flipH="1">
            <a:off x="675305" y="324039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stCxn id="85" idx="0"/>
            <a:endCxn id="84" idx="3"/>
          </p:cNvCxnSpPr>
          <p:nvPr/>
        </p:nvCxnSpPr>
        <p:spPr>
          <a:xfrm flipV="1">
            <a:off x="807293" y="451165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>
            <a:stCxn id="85" idx="6"/>
            <a:endCxn id="86" idx="2"/>
          </p:cNvCxnSpPr>
          <p:nvPr/>
        </p:nvCxnSpPr>
        <p:spPr>
          <a:xfrm flipV="1">
            <a:off x="886620" y="494101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stCxn id="84" idx="5"/>
            <a:endCxn id="86" idx="1"/>
          </p:cNvCxnSpPr>
          <p:nvPr/>
        </p:nvCxnSpPr>
        <p:spPr>
          <a:xfrm>
            <a:off x="1278359" y="451165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>
            <a:stCxn id="89" idx="0"/>
            <a:endCxn id="90" idx="4"/>
          </p:cNvCxnSpPr>
          <p:nvPr/>
        </p:nvCxnSpPr>
        <p:spPr>
          <a:xfrm flipV="1">
            <a:off x="2958929" y="397240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stCxn id="89" idx="1"/>
            <a:endCxn id="87" idx="5"/>
          </p:cNvCxnSpPr>
          <p:nvPr/>
        </p:nvCxnSpPr>
        <p:spPr>
          <a:xfrm flipH="1" flipV="1">
            <a:off x="2365904" y="414181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>
            <a:stCxn id="88" idx="6"/>
            <a:endCxn id="90" idx="1"/>
          </p:cNvCxnSpPr>
          <p:nvPr/>
        </p:nvCxnSpPr>
        <p:spPr>
          <a:xfrm>
            <a:off x="2643327" y="340180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>
            <a:stCxn id="84" idx="6"/>
            <a:endCxn id="87" idx="3"/>
          </p:cNvCxnSpPr>
          <p:nvPr/>
        </p:nvCxnSpPr>
        <p:spPr>
          <a:xfrm flipV="1">
            <a:off x="1301593" y="414181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stCxn id="83" idx="5"/>
            <a:endCxn id="87" idx="2"/>
          </p:cNvCxnSpPr>
          <p:nvPr/>
        </p:nvCxnSpPr>
        <p:spPr>
          <a:xfrm>
            <a:off x="1694186" y="3875278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stCxn id="88" idx="3"/>
            <a:endCxn id="87" idx="0"/>
          </p:cNvCxnSpPr>
          <p:nvPr/>
        </p:nvCxnSpPr>
        <p:spPr>
          <a:xfrm flipH="1">
            <a:off x="2309812" y="3457900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stCxn id="80" idx="6"/>
            <a:endCxn id="88" idx="1"/>
          </p:cNvCxnSpPr>
          <p:nvPr/>
        </p:nvCxnSpPr>
        <p:spPr>
          <a:xfrm>
            <a:off x="695980" y="290123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430809" y="2736353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Прямоугольник 58"/>
          <p:cNvSpPr/>
          <p:nvPr/>
        </p:nvSpPr>
        <p:spPr>
          <a:xfrm>
            <a:off x="7696888" y="2190272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Прямоугольник 59"/>
          <p:cNvSpPr/>
          <p:nvPr/>
        </p:nvSpPr>
        <p:spPr>
          <a:xfrm>
            <a:off x="7679202" y="3572934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Прямоугольник 60"/>
          <p:cNvSpPr/>
          <p:nvPr/>
        </p:nvSpPr>
        <p:spPr>
          <a:xfrm>
            <a:off x="7689210" y="4772430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Прямоугольник 59"/>
          <p:cNvSpPr/>
          <p:nvPr/>
        </p:nvSpPr>
        <p:spPr>
          <a:xfrm>
            <a:off x="672746" y="4214400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Прямоугольник 60"/>
          <p:cNvSpPr/>
          <p:nvPr/>
        </p:nvSpPr>
        <p:spPr>
          <a:xfrm>
            <a:off x="2184710" y="3210774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Прямоугольник 58"/>
          <p:cNvSpPr/>
          <p:nvPr/>
        </p:nvSpPr>
        <p:spPr>
          <a:xfrm>
            <a:off x="438933" y="2676676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0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Прямая соединительная линия 106"/>
          <p:cNvCxnSpPr>
            <a:stCxn id="88" idx="0"/>
            <a:endCxn id="89" idx="3"/>
          </p:cNvCxnSpPr>
          <p:nvPr/>
        </p:nvCxnSpPr>
        <p:spPr>
          <a:xfrm flipV="1">
            <a:off x="2309812" y="345790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91"/>
          <p:cNvCxnSpPr>
            <a:stCxn id="84" idx="5"/>
            <a:endCxn id="88" idx="2"/>
          </p:cNvCxnSpPr>
          <p:nvPr/>
        </p:nvCxnSpPr>
        <p:spPr>
          <a:xfrm>
            <a:off x="1694187" y="387527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92"/>
          <p:cNvCxnSpPr>
            <a:stCxn id="81" idx="6"/>
            <a:endCxn id="83" idx="2"/>
          </p:cNvCxnSpPr>
          <p:nvPr/>
        </p:nvCxnSpPr>
        <p:spPr>
          <a:xfrm>
            <a:off x="695980" y="290123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Neural node representations</a:t>
            </a:r>
            <a:endParaRPr lang="ru-RU" sz="4000" dirty="0">
              <a:latin typeface="Helvetica LT Std" panose="020B050402020202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99" name="Объект 11"/>
          <p:cNvSpPr txBox="1">
            <a:spLocks/>
          </p:cNvSpPr>
          <p:nvPr/>
        </p:nvSpPr>
        <p:spPr>
          <a:xfrm>
            <a:off x="195442" y="1396030"/>
            <a:ext cx="11837388" cy="527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347842" y="1548431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Nodes in random walks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 smtClean="0"/>
                  <a:t> words in sentences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word2vec</a:t>
                </a:r>
                <a:endParaRPr lang="ru-RU" dirty="0" smtClean="0"/>
              </a:p>
            </p:txBody>
          </p:sp>
        </mc:Choice>
        <mc:Fallback xmlns="">
          <p:sp>
            <p:nvSpPr>
              <p:cNvPr id="101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7842" y="1548431"/>
                <a:ext cx="10804481" cy="633810"/>
              </a:xfrm>
              <a:blipFill>
                <a:blip r:embed="rId3"/>
                <a:stretch>
                  <a:fillRect l="-1411" t="-20192" r="-113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cxnSp>
        <p:nvCxnSpPr>
          <p:cNvPr id="80" name="Прямая со стрелкой 79"/>
          <p:cNvCxnSpPr/>
          <p:nvPr/>
        </p:nvCxnSpPr>
        <p:spPr>
          <a:xfrm>
            <a:off x="3232727" y="401853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537326" y="282191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539885" y="359623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290501" y="310497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1558767" y="373985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1142939" y="437623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727965" y="510723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1696095" y="486169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2230485" y="400639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484673" y="332248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2879601" y="444863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3038256" y="381374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2" name="Прямая соединительная линия 91"/>
          <p:cNvCxnSpPr>
            <a:stCxn id="84" idx="4"/>
            <a:endCxn id="85" idx="0"/>
          </p:cNvCxnSpPr>
          <p:nvPr/>
        </p:nvCxnSpPr>
        <p:spPr>
          <a:xfrm flipH="1">
            <a:off x="1222266" y="389851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stCxn id="82" idx="4"/>
            <a:endCxn id="85" idx="1"/>
          </p:cNvCxnSpPr>
          <p:nvPr/>
        </p:nvCxnSpPr>
        <p:spPr>
          <a:xfrm>
            <a:off x="619213" y="375489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>
            <a:stCxn id="84" idx="0"/>
            <a:endCxn id="83" idx="4"/>
          </p:cNvCxnSpPr>
          <p:nvPr/>
        </p:nvCxnSpPr>
        <p:spPr>
          <a:xfrm flipH="1" flipV="1">
            <a:off x="1369830" y="3263625"/>
            <a:ext cx="268265" cy="476233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>
            <a:stCxn id="81" idx="6"/>
            <a:endCxn id="83" idx="2"/>
          </p:cNvCxnSpPr>
          <p:nvPr/>
        </p:nvCxnSpPr>
        <p:spPr>
          <a:xfrm>
            <a:off x="695980" y="2901237"/>
            <a:ext cx="594522" cy="283060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>
            <a:stCxn id="81" idx="4"/>
            <a:endCxn id="82" idx="0"/>
          </p:cNvCxnSpPr>
          <p:nvPr/>
        </p:nvCxnSpPr>
        <p:spPr>
          <a:xfrm>
            <a:off x="616653" y="298056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>
            <a:stCxn id="81" idx="5"/>
            <a:endCxn id="84" idx="1"/>
          </p:cNvCxnSpPr>
          <p:nvPr/>
        </p:nvCxnSpPr>
        <p:spPr>
          <a:xfrm>
            <a:off x="672746" y="295733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stCxn id="83" idx="3"/>
            <a:endCxn id="82" idx="7"/>
          </p:cNvCxnSpPr>
          <p:nvPr/>
        </p:nvCxnSpPr>
        <p:spPr>
          <a:xfrm flipH="1">
            <a:off x="675305" y="324039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>
            <a:stCxn id="86" idx="0"/>
            <a:endCxn id="85" idx="3"/>
          </p:cNvCxnSpPr>
          <p:nvPr/>
        </p:nvCxnSpPr>
        <p:spPr>
          <a:xfrm flipV="1">
            <a:off x="807293" y="451165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stCxn id="86" idx="6"/>
            <a:endCxn id="87" idx="2"/>
          </p:cNvCxnSpPr>
          <p:nvPr/>
        </p:nvCxnSpPr>
        <p:spPr>
          <a:xfrm flipV="1">
            <a:off x="886620" y="494101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>
            <a:stCxn id="85" idx="5"/>
            <a:endCxn id="87" idx="1"/>
          </p:cNvCxnSpPr>
          <p:nvPr/>
        </p:nvCxnSpPr>
        <p:spPr>
          <a:xfrm>
            <a:off x="1278359" y="451165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stCxn id="90" idx="0"/>
            <a:endCxn id="91" idx="4"/>
          </p:cNvCxnSpPr>
          <p:nvPr/>
        </p:nvCxnSpPr>
        <p:spPr>
          <a:xfrm flipV="1">
            <a:off x="2958929" y="397240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>
            <a:stCxn id="90" idx="1"/>
            <a:endCxn id="88" idx="5"/>
          </p:cNvCxnSpPr>
          <p:nvPr/>
        </p:nvCxnSpPr>
        <p:spPr>
          <a:xfrm flipH="1" flipV="1">
            <a:off x="2365904" y="414181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>
            <a:stCxn id="89" idx="6"/>
            <a:endCxn id="91" idx="1"/>
          </p:cNvCxnSpPr>
          <p:nvPr/>
        </p:nvCxnSpPr>
        <p:spPr>
          <a:xfrm>
            <a:off x="2643327" y="340180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stCxn id="85" idx="6"/>
            <a:endCxn id="88" idx="3"/>
          </p:cNvCxnSpPr>
          <p:nvPr/>
        </p:nvCxnSpPr>
        <p:spPr>
          <a:xfrm flipV="1">
            <a:off x="1301593" y="414181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stCxn id="84" idx="5"/>
            <a:endCxn id="88" idx="2"/>
          </p:cNvCxnSpPr>
          <p:nvPr/>
        </p:nvCxnSpPr>
        <p:spPr>
          <a:xfrm>
            <a:off x="1694186" y="3875278"/>
            <a:ext cx="536299" cy="21044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stCxn id="89" idx="3"/>
            <a:endCxn id="88" idx="0"/>
          </p:cNvCxnSpPr>
          <p:nvPr/>
        </p:nvCxnSpPr>
        <p:spPr>
          <a:xfrm flipH="1">
            <a:off x="2309812" y="3457900"/>
            <a:ext cx="198095" cy="54849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stCxn id="81" idx="6"/>
            <a:endCxn id="89" idx="1"/>
          </p:cNvCxnSpPr>
          <p:nvPr/>
        </p:nvCxnSpPr>
        <p:spPr>
          <a:xfrm>
            <a:off x="695980" y="290123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4535120" y="3079462"/>
            <a:ext cx="529938" cy="160928"/>
            <a:chOff x="4535120" y="3079462"/>
            <a:chExt cx="529938" cy="160928"/>
          </a:xfrm>
        </p:grpSpPr>
        <p:sp>
          <p:nvSpPr>
            <p:cNvPr id="113" name="Овал 112"/>
            <p:cNvSpPr/>
            <p:nvPr/>
          </p:nvSpPr>
          <p:spPr>
            <a:xfrm>
              <a:off x="4535120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Овал 111"/>
            <p:cNvSpPr/>
            <p:nvPr/>
          </p:nvSpPr>
          <p:spPr>
            <a:xfrm>
              <a:off x="4906404" y="308173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6" name="Прямая соединительная линия 115"/>
            <p:cNvCxnSpPr>
              <a:stCxn id="112" idx="2"/>
              <a:endCxn id="113" idx="6"/>
            </p:cNvCxnSpPr>
            <p:nvPr/>
          </p:nvCxnSpPr>
          <p:spPr>
            <a:xfrm flipH="1" flipV="1">
              <a:off x="4693774" y="3158789"/>
              <a:ext cx="212630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065058" y="3079462"/>
            <a:ext cx="368955" cy="158654"/>
            <a:chOff x="5065058" y="3079462"/>
            <a:chExt cx="368955" cy="158654"/>
          </a:xfrm>
        </p:grpSpPr>
        <p:sp>
          <p:nvSpPr>
            <p:cNvPr id="115" name="Овал 114"/>
            <p:cNvSpPr/>
            <p:nvPr/>
          </p:nvSpPr>
          <p:spPr>
            <a:xfrm>
              <a:off x="5275359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7" name="Прямая соединительная линия 116"/>
            <p:cNvCxnSpPr>
              <a:stCxn id="115" idx="2"/>
              <a:endCxn id="112" idx="6"/>
            </p:cNvCxnSpPr>
            <p:nvPr/>
          </p:nvCxnSpPr>
          <p:spPr>
            <a:xfrm flipH="1">
              <a:off x="5065058" y="3158789"/>
              <a:ext cx="210301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434013" y="3079462"/>
            <a:ext cx="366626" cy="158654"/>
            <a:chOff x="5434013" y="3079462"/>
            <a:chExt cx="366626" cy="158654"/>
          </a:xfrm>
        </p:grpSpPr>
        <p:sp>
          <p:nvSpPr>
            <p:cNvPr id="111" name="Овал 110"/>
            <p:cNvSpPr/>
            <p:nvPr/>
          </p:nvSpPr>
          <p:spPr>
            <a:xfrm>
              <a:off x="5641985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8" name="Прямая соединительная линия 117"/>
            <p:cNvCxnSpPr>
              <a:stCxn id="111" idx="2"/>
              <a:endCxn id="115" idx="6"/>
            </p:cNvCxnSpPr>
            <p:nvPr/>
          </p:nvCxnSpPr>
          <p:spPr>
            <a:xfrm flipH="1">
              <a:off x="5434013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5800639" y="3079462"/>
            <a:ext cx="366626" cy="158654"/>
            <a:chOff x="5800639" y="3079462"/>
            <a:chExt cx="366626" cy="158654"/>
          </a:xfrm>
        </p:grpSpPr>
        <p:sp>
          <p:nvSpPr>
            <p:cNvPr id="114" name="Овал 113"/>
            <p:cNvSpPr/>
            <p:nvPr/>
          </p:nvSpPr>
          <p:spPr>
            <a:xfrm>
              <a:off x="6008611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9" name="Прямая соединительная линия 118"/>
            <p:cNvCxnSpPr>
              <a:stCxn id="114" idx="2"/>
              <a:endCxn id="111" idx="6"/>
            </p:cNvCxnSpPr>
            <p:nvPr/>
          </p:nvCxnSpPr>
          <p:spPr>
            <a:xfrm flipH="1">
              <a:off x="5800639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" name="TextBox 119"/>
          <p:cNvSpPr txBox="1"/>
          <p:nvPr/>
        </p:nvSpPr>
        <p:spPr>
          <a:xfrm>
            <a:off x="4372513" y="2549037"/>
            <a:ext cx="199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 LT Std" panose="020B0504020202020204" pitchFamily="34" charset="0"/>
              </a:rPr>
              <a:t>Random walks</a:t>
            </a:r>
            <a:r>
              <a:rPr lang="en-US" baseline="30000" dirty="0" smtClean="0">
                <a:latin typeface="Helvetica LT Std" panose="020B0504020202020204" pitchFamily="34" charset="0"/>
              </a:rPr>
              <a:t>[2,3]</a:t>
            </a:r>
            <a:endParaRPr lang="ru-RU" baseline="30000" dirty="0">
              <a:latin typeface="Helvetica LT Std" panose="020B05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35120" y="3429769"/>
            <a:ext cx="1635638" cy="1567627"/>
            <a:chOff x="4535120" y="3429769"/>
            <a:chExt cx="1635638" cy="1567627"/>
          </a:xfrm>
        </p:grpSpPr>
        <p:sp>
          <p:nvSpPr>
            <p:cNvPr id="121" name="Овал 120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Овал 122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6" name="Прямая соединительная линия 125"/>
            <p:cNvCxnSpPr>
              <a:stCxn id="122" idx="2"/>
              <a:endCxn id="123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я соединительная линия 126"/>
            <p:cNvCxnSpPr>
              <a:stCxn id="125" idx="2"/>
              <a:endCxn id="122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я соединительная линия 127"/>
            <p:cNvCxnSpPr>
              <a:stCxn id="121" idx="2"/>
              <a:endCxn id="125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>
              <a:stCxn id="124" idx="2"/>
              <a:endCxn id="121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Овал 129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5" name="Прямая соединительная линия 134"/>
            <p:cNvCxnSpPr>
              <a:stCxn id="131" idx="2"/>
              <a:endCxn id="132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Прямая соединительная линия 135"/>
            <p:cNvCxnSpPr>
              <a:stCxn id="134" idx="2"/>
              <a:endCxn id="131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>
              <a:stCxn id="130" idx="2"/>
              <a:endCxn id="134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единительная линия 137"/>
            <p:cNvCxnSpPr>
              <a:stCxn id="133" idx="2"/>
              <a:endCxn id="130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Овал 138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Овал 142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4" name="Прямая соединительная линия 143"/>
            <p:cNvCxnSpPr>
              <a:stCxn id="140" idx="2"/>
              <a:endCxn id="141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я соединительная линия 144"/>
            <p:cNvCxnSpPr>
              <a:stCxn id="143" idx="2"/>
              <a:endCxn id="140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Прямая соединительная линия 145"/>
            <p:cNvCxnSpPr>
              <a:stCxn id="139" idx="2"/>
              <a:endCxn id="143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я соединительная линия 146"/>
            <p:cNvCxnSpPr>
              <a:stCxn id="142" idx="2"/>
              <a:endCxn id="139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Овал 147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Овал 150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Овал 151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3" name="Прямая соединительная линия 152"/>
            <p:cNvCxnSpPr>
              <a:stCxn id="149" idx="2"/>
              <a:endCxn id="150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/>
            <p:cNvCxnSpPr>
              <a:stCxn id="152" idx="2"/>
              <a:endCxn id="149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Прямая соединительная линия 154"/>
            <p:cNvCxnSpPr>
              <a:stCxn id="148" idx="2"/>
              <a:endCxn id="152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/>
            <p:cNvCxnSpPr>
              <a:stCxn id="151" idx="2"/>
              <a:endCxn id="148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Овал 156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Овал 158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Овал 159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2" name="Прямая соединительная линия 161"/>
            <p:cNvCxnSpPr>
              <a:stCxn id="158" idx="2"/>
              <a:endCxn id="159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/>
            <p:cNvCxnSpPr>
              <a:stCxn id="161" idx="2"/>
              <a:endCxn id="158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Прямая соединительная линия 163"/>
            <p:cNvCxnSpPr>
              <a:stCxn id="157" idx="2"/>
              <a:endCxn id="161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Прямая соединительная линия 164"/>
            <p:cNvCxnSpPr>
              <a:stCxn id="160" idx="2"/>
              <a:endCxn id="157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6" name="Прямая со стрелкой 165"/>
          <p:cNvCxnSpPr/>
          <p:nvPr/>
        </p:nvCxnSpPr>
        <p:spPr>
          <a:xfrm>
            <a:off x="6273006" y="403223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7515175" y="3015747"/>
            <a:ext cx="365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 LT Std" panose="020B0504020202020204" pitchFamily="34" charset="0"/>
              </a:rPr>
              <a:t>Self-supervised neural network</a:t>
            </a:r>
            <a:r>
              <a:rPr lang="en-US" baseline="30000" dirty="0" smtClean="0">
                <a:latin typeface="Helvetica LT Std" panose="020B0504020202020204" pitchFamily="34" charset="0"/>
              </a:rPr>
              <a:t>[1]</a:t>
            </a:r>
            <a:endParaRPr lang="ru-RU" baseline="30000" dirty="0">
              <a:latin typeface="Helvetica LT Std" panose="020B0504020202020204" pitchFamily="34" charset="0"/>
            </a:endParaRPr>
          </a:p>
          <a:p>
            <a:endParaRPr lang="ru-RU" dirty="0">
              <a:latin typeface="Helvetica LT Std" panose="020B0504020202020204" pitchFamily="34" charset="0"/>
            </a:endParaRPr>
          </a:p>
        </p:txBody>
      </p:sp>
      <p:pic>
        <p:nvPicPr>
          <p:cNvPr id="168" name="Рисунок 1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163" y="3414277"/>
            <a:ext cx="3359751" cy="1255427"/>
          </a:xfrm>
          <a:prstGeom prst="rect">
            <a:avLst/>
          </a:prstGeom>
        </p:spPr>
      </p:pic>
      <p:sp>
        <p:nvSpPr>
          <p:cNvPr id="171" name="Овал 170"/>
          <p:cNvSpPr/>
          <p:nvPr/>
        </p:nvSpPr>
        <p:spPr>
          <a:xfrm>
            <a:off x="10905143" y="432756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8369053" y="3893076"/>
            <a:ext cx="2088118" cy="1231005"/>
            <a:chOff x="8369053" y="3893076"/>
            <a:chExt cx="2088118" cy="12310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6" name="TextBox 175"/>
                <p:cNvSpPr txBox="1"/>
                <p:nvPr/>
              </p:nvSpPr>
              <p:spPr>
                <a:xfrm>
                  <a:off x="8369053" y="3924137"/>
                  <a:ext cx="28155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76" name="TextBox 1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81551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1739" r="-15217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7" name="TextBox 176"/>
                <p:cNvSpPr txBox="1"/>
                <p:nvPr/>
              </p:nvSpPr>
              <p:spPr>
                <a:xfrm>
                  <a:off x="10051419" y="3893076"/>
                  <a:ext cx="4057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177" name="TextBox 1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575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3636" t="-4444" r="-4545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8" name="Прямая со стрелкой 177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Прямая со стрелкой 178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Прямоугольник 179"/>
            <p:cNvSpPr/>
            <p:nvPr/>
          </p:nvSpPr>
          <p:spPr>
            <a:xfrm>
              <a:off x="8639817" y="4754749"/>
              <a:ext cx="16478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Helvetica LT Std" panose="020B0504020202020204" pitchFamily="34" charset="0"/>
                </a:rPr>
                <a:t>representation</a:t>
              </a:r>
              <a:endParaRPr lang="ru-RU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5442" y="5738962"/>
            <a:ext cx="73165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 LT Std" panose="020B0504020202020204" pitchFamily="34" charset="0"/>
              </a:rPr>
              <a:t>[1] Efficient Estimation of Word Representations in Vector </a:t>
            </a:r>
            <a:r>
              <a:rPr lang="en-US" sz="1400" dirty="0" smtClean="0">
                <a:latin typeface="Helvetica LT Std" panose="020B0504020202020204" pitchFamily="34" charset="0"/>
              </a:rPr>
              <a:t>Space, </a:t>
            </a:r>
            <a:r>
              <a:rPr lang="en-US" sz="1400" dirty="0" err="1" smtClean="0">
                <a:latin typeface="Helvetica LT Std" panose="020B0504020202020204" pitchFamily="34" charset="0"/>
              </a:rPr>
              <a:t>Mikolov</a:t>
            </a:r>
            <a:r>
              <a:rPr lang="en-US" sz="1400" dirty="0" smtClean="0">
                <a:latin typeface="Helvetica LT Std" panose="020B0504020202020204" pitchFamily="34" charset="0"/>
              </a:rPr>
              <a:t> et al., NIPS 2013</a:t>
            </a:r>
          </a:p>
          <a:p>
            <a:r>
              <a:rPr lang="en-US" sz="1400" dirty="0" smtClean="0">
                <a:latin typeface="Helvetica LT Std" panose="020B0504020202020204" pitchFamily="34" charset="0"/>
              </a:rPr>
              <a:t>[2</a:t>
            </a:r>
            <a:r>
              <a:rPr lang="en-US" sz="1400" dirty="0">
                <a:latin typeface="Helvetica LT Std" panose="020B0504020202020204" pitchFamily="34" charset="0"/>
              </a:rPr>
              <a:t>] DeepWalk: Online Learning of Social </a:t>
            </a:r>
            <a:r>
              <a:rPr lang="en-US" sz="1400" dirty="0" smtClean="0">
                <a:latin typeface="Helvetica LT Std" panose="020B0504020202020204" pitchFamily="34" charset="0"/>
              </a:rPr>
              <a:t>Representations, </a:t>
            </a:r>
            <a:r>
              <a:rPr lang="en-US" sz="1400" dirty="0" err="1" smtClean="0">
                <a:latin typeface="Helvetica LT Std" panose="020B0504020202020204" pitchFamily="34" charset="0"/>
              </a:rPr>
              <a:t>Perozzi</a:t>
            </a:r>
            <a:r>
              <a:rPr lang="en-US" sz="1400" dirty="0" smtClean="0">
                <a:latin typeface="Helvetica LT Std" panose="020B0504020202020204" pitchFamily="34" charset="0"/>
              </a:rPr>
              <a:t> et al., KDD 2014</a:t>
            </a:r>
          </a:p>
          <a:p>
            <a:r>
              <a:rPr lang="en-US" sz="1400" dirty="0" smtClean="0">
                <a:latin typeface="Helvetica LT Std" panose="020B0504020202020204" pitchFamily="34" charset="0"/>
              </a:rPr>
              <a:t>[3</a:t>
            </a:r>
            <a:r>
              <a:rPr lang="en-US" sz="1400" dirty="0">
                <a:latin typeface="Helvetica LT Std" panose="020B0504020202020204" pitchFamily="34" charset="0"/>
              </a:rPr>
              <a:t>] node2vec: Scalable Feature Learning for </a:t>
            </a:r>
            <a:r>
              <a:rPr lang="en-US" sz="1400" dirty="0" smtClean="0">
                <a:latin typeface="Helvetica LT Std" panose="020B0504020202020204" pitchFamily="34" charset="0"/>
              </a:rPr>
              <a:t>Networks, Grover &amp; </a:t>
            </a:r>
            <a:r>
              <a:rPr lang="en-US" sz="1400" dirty="0" err="1" smtClean="0">
                <a:latin typeface="Helvetica LT Std" panose="020B0504020202020204" pitchFamily="34" charset="0"/>
              </a:rPr>
              <a:t>Leskovec</a:t>
            </a:r>
            <a:r>
              <a:rPr lang="en-US" sz="1400" dirty="0" smtClean="0">
                <a:latin typeface="Helvetica LT Std" panose="020B0504020202020204" pitchFamily="34" charset="0"/>
              </a:rPr>
              <a:t>, KDD 2016</a:t>
            </a:r>
            <a:endParaRPr lang="ru-RU" sz="1400" dirty="0">
              <a:latin typeface="Helvetica LT Std" panose="020B0504020202020204" pitchFamily="34" charset="0"/>
            </a:endParaRPr>
          </a:p>
        </p:txBody>
      </p:sp>
      <p:sp>
        <p:nvSpPr>
          <p:cNvPr id="181" name="Овал 173"/>
          <p:cNvSpPr/>
          <p:nvPr/>
        </p:nvSpPr>
        <p:spPr>
          <a:xfrm>
            <a:off x="7686190" y="3565378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cxnSp>
        <p:nvCxnSpPr>
          <p:cNvPr id="193" name="Прямая соединительная линия 96"/>
          <p:cNvCxnSpPr>
            <a:stCxn id="83" idx="4"/>
            <a:endCxn id="84" idx="0"/>
          </p:cNvCxnSpPr>
          <p:nvPr/>
        </p:nvCxnSpPr>
        <p:spPr>
          <a:xfrm>
            <a:off x="1369828" y="3263624"/>
            <a:ext cx="268266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1689257" y="3556372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>
            <a:off x="7446700" y="3434244"/>
            <a:ext cx="184087" cy="134992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5400979" y="2882338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>
            <a:endCxn id="88" idx="1"/>
          </p:cNvCxnSpPr>
          <p:nvPr/>
        </p:nvCxnSpPr>
        <p:spPr>
          <a:xfrm>
            <a:off x="2134381" y="3851299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>
            <a:off x="5569182" y="2891400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 flipH="1">
            <a:off x="11030013" y="4300221"/>
            <a:ext cx="195168" cy="72437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00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Wait, what?</a:t>
            </a:r>
            <a:endParaRPr lang="ru-RU" sz="4000" dirty="0">
              <a:latin typeface="Helvetica LT Std" panose="020B050402020202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99" name="Объект 11"/>
          <p:cNvSpPr txBox="1">
            <a:spLocks/>
          </p:cNvSpPr>
          <p:nvPr/>
        </p:nvSpPr>
        <p:spPr>
          <a:xfrm>
            <a:off x="195442" y="1396030"/>
            <a:ext cx="11837388" cy="527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/>
          </a:p>
        </p:txBody>
      </p:sp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1"/>
            <a:ext cx="10804481" cy="361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Do we know what do these walks </a:t>
            </a:r>
            <a:r>
              <a:rPr lang="en-US" u="sng" dirty="0" smtClean="0"/>
              <a:t>mean</a:t>
            </a:r>
            <a:r>
              <a:rPr lang="en-US" dirty="0" smtClean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What do parameters change?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What does the model optimize?</a:t>
            </a:r>
            <a:endParaRPr lang="ru-RU" dirty="0" smtClean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78" name="Объект 11"/>
          <p:cNvSpPr txBox="1">
            <a:spLocks/>
          </p:cNvSpPr>
          <p:nvPr/>
        </p:nvSpPr>
        <p:spPr>
          <a:xfrm>
            <a:off x="195442" y="5583568"/>
            <a:ext cx="10804481" cy="790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Yes, but the assumptions are too strict!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27" y="1816471"/>
            <a:ext cx="3497837" cy="4641801"/>
          </a:xfrm>
          <a:prstGeom prst="rect">
            <a:avLst/>
          </a:prstGeom>
        </p:spPr>
      </p:pic>
      <p:sp>
        <p:nvSpPr>
          <p:cNvPr id="56" name="Скругленная прямоугольная выноска 145"/>
          <p:cNvSpPr/>
          <p:nvPr/>
        </p:nvSpPr>
        <p:spPr>
          <a:xfrm>
            <a:off x="5495636" y="3235634"/>
            <a:ext cx="3130991" cy="1447201"/>
          </a:xfrm>
          <a:prstGeom prst="wedgeRoundRectCallout">
            <a:avLst>
              <a:gd name="adj1" fmla="val 86598"/>
              <a:gd name="adj2" fmla="val -72673"/>
              <a:gd name="adj3" fmla="val 16667"/>
            </a:avLst>
          </a:prstGeom>
          <a:solidFill>
            <a:srgbClr val="F6A800">
              <a:alpha val="1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Helvetica" panose="020B0604020202020204" pitchFamily="2" charset="0"/>
              </a:rPr>
              <a:t>word2vec can be understood as matrix factorization!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7392" y="6029346"/>
            <a:ext cx="340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dimensionality = number of nodes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38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56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0"/>
            <a:ext cx="10804481" cy="580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Random walks define node similarity distributions!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Key observation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115" name="Овал 114"/>
          <p:cNvSpPr/>
          <p:nvPr/>
        </p:nvSpPr>
        <p:spPr>
          <a:xfrm>
            <a:off x="537326" y="282191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115"/>
          <p:cNvSpPr/>
          <p:nvPr/>
        </p:nvSpPr>
        <p:spPr>
          <a:xfrm>
            <a:off x="539885" y="3596239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1558767" y="373985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1142939" y="437623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727965" y="510723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1696095" y="486169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2484673" y="332248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2879601" y="4448635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3038256" y="3813749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6" name="Прямая соединительная линия 125"/>
          <p:cNvCxnSpPr>
            <a:stCxn id="118" idx="4"/>
            <a:endCxn id="119" idx="0"/>
          </p:cNvCxnSpPr>
          <p:nvPr/>
        </p:nvCxnSpPr>
        <p:spPr>
          <a:xfrm flipH="1">
            <a:off x="1222266" y="389851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>
            <a:stCxn id="116" idx="4"/>
            <a:endCxn id="119" idx="1"/>
          </p:cNvCxnSpPr>
          <p:nvPr/>
        </p:nvCxnSpPr>
        <p:spPr>
          <a:xfrm>
            <a:off x="619213" y="375489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stCxn id="118" idx="0"/>
            <a:endCxn id="117" idx="4"/>
          </p:cNvCxnSpPr>
          <p:nvPr/>
        </p:nvCxnSpPr>
        <p:spPr>
          <a:xfrm flipH="1" flipV="1">
            <a:off x="1369830" y="3263625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>
            <a:stCxn id="115" idx="6"/>
            <a:endCxn id="117" idx="2"/>
          </p:cNvCxnSpPr>
          <p:nvPr/>
        </p:nvCxnSpPr>
        <p:spPr>
          <a:xfrm>
            <a:off x="695980" y="2901237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115" idx="4"/>
            <a:endCxn id="116" idx="0"/>
          </p:cNvCxnSpPr>
          <p:nvPr/>
        </p:nvCxnSpPr>
        <p:spPr>
          <a:xfrm>
            <a:off x="616653" y="298056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>
            <a:stCxn id="115" idx="5"/>
            <a:endCxn id="118" idx="1"/>
          </p:cNvCxnSpPr>
          <p:nvPr/>
        </p:nvCxnSpPr>
        <p:spPr>
          <a:xfrm>
            <a:off x="672746" y="295733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stCxn id="117" idx="3"/>
            <a:endCxn id="116" idx="7"/>
          </p:cNvCxnSpPr>
          <p:nvPr/>
        </p:nvCxnSpPr>
        <p:spPr>
          <a:xfrm flipH="1">
            <a:off x="675305" y="324039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>
            <a:stCxn id="120" idx="0"/>
            <a:endCxn id="119" idx="3"/>
          </p:cNvCxnSpPr>
          <p:nvPr/>
        </p:nvCxnSpPr>
        <p:spPr>
          <a:xfrm flipV="1">
            <a:off x="807293" y="451165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>
            <a:stCxn id="120" idx="6"/>
            <a:endCxn id="121" idx="2"/>
          </p:cNvCxnSpPr>
          <p:nvPr/>
        </p:nvCxnSpPr>
        <p:spPr>
          <a:xfrm flipV="1">
            <a:off x="886620" y="494101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stCxn id="119" idx="5"/>
            <a:endCxn id="121" idx="1"/>
          </p:cNvCxnSpPr>
          <p:nvPr/>
        </p:nvCxnSpPr>
        <p:spPr>
          <a:xfrm>
            <a:off x="1278359" y="451165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>
            <a:stCxn id="124" idx="0"/>
            <a:endCxn id="125" idx="4"/>
          </p:cNvCxnSpPr>
          <p:nvPr/>
        </p:nvCxnSpPr>
        <p:spPr>
          <a:xfrm flipV="1">
            <a:off x="2958929" y="397240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>
            <a:stCxn id="124" idx="1"/>
          </p:cNvCxnSpPr>
          <p:nvPr/>
        </p:nvCxnSpPr>
        <p:spPr>
          <a:xfrm flipH="1" flipV="1">
            <a:off x="2365904" y="414181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>
            <a:stCxn id="123" idx="6"/>
            <a:endCxn id="125" idx="1"/>
          </p:cNvCxnSpPr>
          <p:nvPr/>
        </p:nvCxnSpPr>
        <p:spPr>
          <a:xfrm>
            <a:off x="2643327" y="340180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stCxn id="119" idx="6"/>
          </p:cNvCxnSpPr>
          <p:nvPr/>
        </p:nvCxnSpPr>
        <p:spPr>
          <a:xfrm flipV="1">
            <a:off x="1301593" y="414181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>
            <a:stCxn id="118" idx="5"/>
          </p:cNvCxnSpPr>
          <p:nvPr/>
        </p:nvCxnSpPr>
        <p:spPr>
          <a:xfrm>
            <a:off x="1694186" y="3875278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>
            <a:stCxn id="123" idx="3"/>
          </p:cNvCxnSpPr>
          <p:nvPr/>
        </p:nvCxnSpPr>
        <p:spPr>
          <a:xfrm flipH="1">
            <a:off x="2309812" y="3457900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>
            <a:stCxn id="115" idx="6"/>
            <a:endCxn id="123" idx="1"/>
          </p:cNvCxnSpPr>
          <p:nvPr/>
        </p:nvCxnSpPr>
        <p:spPr>
          <a:xfrm>
            <a:off x="695980" y="290123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>
            <a:off x="3349310" y="3893076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Рисунок 1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75" y="2287464"/>
            <a:ext cx="3738224" cy="3608633"/>
          </a:xfrm>
          <a:prstGeom prst="rect">
            <a:avLst/>
          </a:prstGeom>
        </p:spPr>
      </p:pic>
      <p:sp>
        <p:nvSpPr>
          <p:cNvPr id="146" name="Скругленная прямоугольная выноска 145"/>
          <p:cNvSpPr/>
          <p:nvPr/>
        </p:nvSpPr>
        <p:spPr>
          <a:xfrm>
            <a:off x="6840907" y="2175906"/>
            <a:ext cx="2731907" cy="611446"/>
          </a:xfrm>
          <a:prstGeom prst="wedgeRoundRectCallout">
            <a:avLst>
              <a:gd name="adj1" fmla="val 32725"/>
              <a:gd name="adj2" fmla="val 122260"/>
              <a:gd name="adj3" fmla="val 16667"/>
            </a:avLst>
          </a:prstGeom>
          <a:solidFill>
            <a:srgbClr val="F6A800">
              <a:alpha val="1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Random </a:t>
            </a:r>
            <a:r>
              <a:rPr lang="en-US" dirty="0">
                <a:solidFill>
                  <a:schemeClr val="tx1"/>
                </a:solidFill>
              </a:rPr>
              <a:t>walks </a:t>
            </a:r>
            <a:r>
              <a:rPr lang="en-US" dirty="0" smtClean="0">
                <a:solidFill>
                  <a:schemeClr val="tx1"/>
                </a:solidFill>
              </a:rPr>
              <a:t>converge to Personalized PageRank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7" name="Объект 11"/>
          <p:cNvSpPr txBox="1">
            <a:spLocks/>
          </p:cNvSpPr>
          <p:nvPr/>
        </p:nvSpPr>
        <p:spPr>
          <a:xfrm>
            <a:off x="195442" y="5815005"/>
            <a:ext cx="10804481" cy="559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Q: Can we inject similarities fully into </a:t>
            </a:r>
            <a:r>
              <a:rPr lang="en-US" b="1" dirty="0"/>
              <a:t>the </a:t>
            </a:r>
            <a:r>
              <a:rPr lang="en-US" b="1" dirty="0" smtClean="0"/>
              <a:t>model?</a:t>
            </a:r>
            <a:endParaRPr lang="ru-RU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47501" y="2799260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501" y="2799260"/>
                <a:ext cx="1061701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227470" y="3014704"/>
            <a:ext cx="261507" cy="307777"/>
            <a:chOff x="1227470" y="3014704"/>
            <a:chExt cx="261507" cy="307777"/>
          </a:xfrm>
        </p:grpSpPr>
        <p:sp>
          <p:nvSpPr>
            <p:cNvPr id="117" name="Овал 11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Прямоугольник 8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2169546" y="3910271"/>
            <a:ext cx="261507" cy="307777"/>
            <a:chOff x="2169546" y="3910271"/>
            <a:chExt cx="261507" cy="307777"/>
          </a:xfrm>
        </p:grpSpPr>
        <p:sp>
          <p:nvSpPr>
            <p:cNvPr id="46" name="Овал 87"/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Прямоугольник 150"/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7"/>
              <p:cNvSpPr/>
              <p:nvPr/>
            </p:nvSpPr>
            <p:spPr>
              <a:xfrm>
                <a:off x="6180492" y="2755236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5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492" y="2755236"/>
                <a:ext cx="1061701" cy="369332"/>
              </a:xfrm>
              <a:prstGeom prst="rect">
                <a:avLst/>
              </a:prstGeom>
              <a:blipFill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204" y="3085033"/>
            <a:ext cx="3146186" cy="2131478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4831368" y="5164693"/>
            <a:ext cx="261507" cy="307777"/>
            <a:chOff x="1227470" y="3014704"/>
            <a:chExt cx="261507" cy="307777"/>
          </a:xfrm>
        </p:grpSpPr>
        <p:sp>
          <p:nvSpPr>
            <p:cNvPr id="48" name="Овал 11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Прямоугольник 8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6871820" y="5160887"/>
            <a:ext cx="261507" cy="307777"/>
            <a:chOff x="2169546" y="3910271"/>
            <a:chExt cx="261507" cy="307777"/>
          </a:xfrm>
        </p:grpSpPr>
        <p:sp>
          <p:nvSpPr>
            <p:cNvPr id="52" name="Овал 87"/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Прямоугольник 150"/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3882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Рисунок 1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163" y="3414277"/>
            <a:ext cx="3359751" cy="125542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680909" y="3496210"/>
            <a:ext cx="86433" cy="200055"/>
            <a:chOff x="7037972" y="4598261"/>
            <a:chExt cx="86433" cy="200055"/>
          </a:xfrm>
        </p:grpSpPr>
        <p:sp>
          <p:nvSpPr>
            <p:cNvPr id="122" name="Овал 173"/>
            <p:cNvSpPr/>
            <p:nvPr/>
          </p:nvSpPr>
          <p:spPr>
            <a:xfrm>
              <a:off x="7045634" y="4668254"/>
              <a:ext cx="78771" cy="78771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B1063A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7037972" y="4598261"/>
                  <a:ext cx="45719" cy="20005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7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7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7972" y="4598261"/>
                  <a:ext cx="45719" cy="200055"/>
                </a:xfrm>
                <a:prstGeom prst="rect">
                  <a:avLst/>
                </a:prstGeom>
                <a:blipFill>
                  <a:blip r:embed="rId4"/>
                  <a:stretch>
                    <a:fillRect r="-1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2" y="1548431"/>
            <a:ext cx="10804481" cy="777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VERSE </a:t>
            </a:r>
            <a:r>
              <a:rPr lang="en-US" dirty="0"/>
              <a:t>can </a:t>
            </a:r>
            <a:r>
              <a:rPr lang="en-US" dirty="0" smtClean="0"/>
              <a:t>learn </a:t>
            </a:r>
            <a:r>
              <a:rPr lang="en-US" dirty="0"/>
              <a:t>similarity </a:t>
            </a:r>
            <a:r>
              <a:rPr lang="en-US" u="sng" dirty="0" smtClean="0"/>
              <a:t>distributions</a:t>
            </a:r>
            <a:endParaRPr lang="ru-RU" dirty="0" smtClean="0"/>
          </a:p>
        </p:txBody>
      </p:sp>
      <p:sp>
        <p:nvSpPr>
          <p:cNvPr id="280" name="Облако 279"/>
          <p:cNvSpPr/>
          <p:nvPr/>
        </p:nvSpPr>
        <p:spPr>
          <a:xfrm>
            <a:off x="4215321" y="3356825"/>
            <a:ext cx="2221204" cy="1350815"/>
          </a:xfrm>
          <a:prstGeom prst="cloud">
            <a:avLst/>
          </a:prstGeom>
          <a:solidFill>
            <a:srgbClr val="FEF2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vetica LT Std" panose="020B0504020202020204" pitchFamily="34" charset="0"/>
              </a:rPr>
              <a:t>Node similarities</a:t>
            </a:r>
            <a:endParaRPr lang="ru-RU" dirty="0">
              <a:solidFill>
                <a:schemeClr val="tx1"/>
              </a:solidFill>
              <a:latin typeface="Helvetica LT Std" panose="020B05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Yes, we can!</a:t>
            </a:r>
            <a:endParaRPr lang="ru-RU" sz="4000" dirty="0">
              <a:latin typeface="Helvetica LT Std" panose="020B0504020202020204" pitchFamily="34" charset="0"/>
            </a:endParaRPr>
          </a:p>
          <a:p>
            <a:endParaRPr lang="ru-RU" sz="3200" dirty="0">
              <a:latin typeface="Helvetica LT Std" panose="020B05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281" name="Объект 11"/>
          <p:cNvSpPr txBox="1">
            <a:spLocks/>
          </p:cNvSpPr>
          <p:nvPr/>
        </p:nvSpPr>
        <p:spPr>
          <a:xfrm>
            <a:off x="195442" y="5383698"/>
            <a:ext cx="10804481" cy="9907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Q1: </a:t>
            </a:r>
            <a:r>
              <a:rPr lang="en-US" b="1" dirty="0"/>
              <a:t>Which similarities can we possibly represent</a:t>
            </a:r>
            <a:r>
              <a:rPr lang="en-US" b="1" dirty="0" smtClean="0"/>
              <a:t>?</a:t>
            </a:r>
          </a:p>
          <a:p>
            <a:pPr marL="0" indent="0">
              <a:buNone/>
            </a:pPr>
            <a:r>
              <a:rPr lang="en-US" b="1" dirty="0" smtClean="0"/>
              <a:t>Q2: </a:t>
            </a:r>
            <a:r>
              <a:rPr lang="en-US" b="1" dirty="0"/>
              <a:t>What </a:t>
            </a:r>
            <a:r>
              <a:rPr lang="en-US" b="1" dirty="0" smtClean="0"/>
              <a:t>other methods have to do with similarities?</a:t>
            </a:r>
          </a:p>
        </p:txBody>
      </p:sp>
      <p:cxnSp>
        <p:nvCxnSpPr>
          <p:cNvPr id="64" name="Прямая со стрелкой 63"/>
          <p:cNvCxnSpPr>
            <a:endCxn id="280" idx="2"/>
          </p:cNvCxnSpPr>
          <p:nvPr/>
        </p:nvCxnSpPr>
        <p:spPr>
          <a:xfrm>
            <a:off x="3232727" y="4018532"/>
            <a:ext cx="9894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>
            <a:stCxn id="280" idx="0"/>
          </p:cNvCxnSpPr>
          <p:nvPr/>
        </p:nvCxnSpPr>
        <p:spPr>
          <a:xfrm>
            <a:off x="6434674" y="4032233"/>
            <a:ext cx="1055616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7515175" y="3015747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 LT Std" panose="020B0504020202020204" pitchFamily="34" charset="0"/>
              </a:rPr>
              <a:t>Self-supervised neural network</a:t>
            </a:r>
            <a:r>
              <a:rPr lang="en-US" baseline="30000" dirty="0" smtClean="0">
                <a:latin typeface="Helvetica LT Std" panose="020B0504020202020204" pitchFamily="34" charset="0"/>
              </a:rPr>
              <a:t>[1]</a:t>
            </a:r>
            <a:endParaRPr lang="ru-RU" baseline="30000" dirty="0">
              <a:latin typeface="Helvetica LT Std" panose="020B0504020202020204" pitchFamily="34" charset="0"/>
            </a:endParaRPr>
          </a:p>
        </p:txBody>
      </p:sp>
      <p:sp>
        <p:nvSpPr>
          <p:cNvPr id="152" name="Овал 151"/>
          <p:cNvSpPr/>
          <p:nvPr/>
        </p:nvSpPr>
        <p:spPr>
          <a:xfrm>
            <a:off x="10905145" y="4551542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10905144" y="4439551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/>
          <p:cNvSpPr/>
          <p:nvPr/>
        </p:nvSpPr>
        <p:spPr>
          <a:xfrm>
            <a:off x="10905143" y="432756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/>
          <p:cNvSpPr/>
          <p:nvPr/>
        </p:nvSpPr>
        <p:spPr>
          <a:xfrm>
            <a:off x="10905142" y="399391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Овал 155"/>
          <p:cNvSpPr/>
          <p:nvPr/>
        </p:nvSpPr>
        <p:spPr>
          <a:xfrm>
            <a:off x="10905142" y="3686372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Овал 156"/>
          <p:cNvSpPr/>
          <p:nvPr/>
        </p:nvSpPr>
        <p:spPr>
          <a:xfrm>
            <a:off x="10905142" y="3568210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sp>
        <p:nvSpPr>
          <p:cNvPr id="158" name="Овал 157"/>
          <p:cNvSpPr/>
          <p:nvPr/>
        </p:nvSpPr>
        <p:spPr>
          <a:xfrm>
            <a:off x="10905141" y="3456219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/>
              <p:cNvSpPr txBox="1"/>
              <p:nvPr/>
            </p:nvSpPr>
            <p:spPr>
              <a:xfrm>
                <a:off x="8369053" y="3924137"/>
                <a:ext cx="281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9" name="TextBox 1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053" y="3924137"/>
                <a:ext cx="281551" cy="276999"/>
              </a:xfrm>
              <a:prstGeom prst="rect">
                <a:avLst/>
              </a:prstGeom>
              <a:blipFill>
                <a:blip r:embed="rId6"/>
                <a:stretch>
                  <a:fillRect l="-21739" r="-1521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TextBox 159"/>
              <p:cNvSpPr txBox="1"/>
              <p:nvPr/>
            </p:nvSpPr>
            <p:spPr>
              <a:xfrm>
                <a:off x="10051419" y="3893076"/>
                <a:ext cx="4057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60" name="TextBox 1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1419" y="3893076"/>
                <a:ext cx="405752" cy="276999"/>
              </a:xfrm>
              <a:prstGeom prst="rect">
                <a:avLst/>
              </a:prstGeom>
              <a:blipFill>
                <a:blip r:embed="rId7"/>
                <a:stretch>
                  <a:fillRect l="-13636" t="-4444" r="-454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1" name="Прямая со стрелкой 160"/>
          <p:cNvCxnSpPr/>
          <p:nvPr/>
        </p:nvCxnSpPr>
        <p:spPr>
          <a:xfrm flipH="1" flipV="1">
            <a:off x="8509829" y="4201136"/>
            <a:ext cx="259976" cy="595658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 flipV="1">
            <a:off x="10018419" y="4165047"/>
            <a:ext cx="163146" cy="671422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Прямоугольник 162"/>
          <p:cNvSpPr/>
          <p:nvPr/>
        </p:nvSpPr>
        <p:spPr>
          <a:xfrm>
            <a:off x="8639817" y="4754749"/>
            <a:ext cx="1647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elvetica LT Std" panose="020B0504020202020204" pitchFamily="34" charset="0"/>
              </a:rPr>
              <a:t>representation</a:t>
            </a:r>
            <a:endParaRPr lang="ru-RU" dirty="0"/>
          </a:p>
        </p:txBody>
      </p:sp>
      <p:sp>
        <p:nvSpPr>
          <p:cNvPr id="60" name="Овал 114"/>
          <p:cNvSpPr/>
          <p:nvPr/>
        </p:nvSpPr>
        <p:spPr>
          <a:xfrm>
            <a:off x="537326" y="282191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115"/>
          <p:cNvSpPr/>
          <p:nvPr/>
        </p:nvSpPr>
        <p:spPr>
          <a:xfrm>
            <a:off x="539885" y="3596239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117"/>
          <p:cNvSpPr/>
          <p:nvPr/>
        </p:nvSpPr>
        <p:spPr>
          <a:xfrm>
            <a:off x="1558767" y="373985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118"/>
          <p:cNvSpPr/>
          <p:nvPr/>
        </p:nvSpPr>
        <p:spPr>
          <a:xfrm>
            <a:off x="1142939" y="437623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119"/>
          <p:cNvSpPr/>
          <p:nvPr/>
        </p:nvSpPr>
        <p:spPr>
          <a:xfrm>
            <a:off x="727965" y="510723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120"/>
          <p:cNvSpPr/>
          <p:nvPr/>
        </p:nvSpPr>
        <p:spPr>
          <a:xfrm>
            <a:off x="1696095" y="486169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122"/>
          <p:cNvSpPr/>
          <p:nvPr/>
        </p:nvSpPr>
        <p:spPr>
          <a:xfrm>
            <a:off x="2484673" y="332248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123"/>
          <p:cNvSpPr/>
          <p:nvPr/>
        </p:nvSpPr>
        <p:spPr>
          <a:xfrm>
            <a:off x="2879601" y="4448635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124"/>
          <p:cNvSpPr/>
          <p:nvPr/>
        </p:nvSpPr>
        <p:spPr>
          <a:xfrm>
            <a:off x="3038256" y="3813749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единительная линия 125"/>
          <p:cNvCxnSpPr>
            <a:stCxn id="62" idx="4"/>
            <a:endCxn id="63" idx="0"/>
          </p:cNvCxnSpPr>
          <p:nvPr/>
        </p:nvCxnSpPr>
        <p:spPr>
          <a:xfrm flipH="1">
            <a:off x="1222266" y="389851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126"/>
          <p:cNvCxnSpPr>
            <a:stCxn id="61" idx="4"/>
            <a:endCxn id="63" idx="1"/>
          </p:cNvCxnSpPr>
          <p:nvPr/>
        </p:nvCxnSpPr>
        <p:spPr>
          <a:xfrm>
            <a:off x="619213" y="375489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127"/>
          <p:cNvCxnSpPr>
            <a:stCxn id="62" idx="0"/>
            <a:endCxn id="117" idx="4"/>
          </p:cNvCxnSpPr>
          <p:nvPr/>
        </p:nvCxnSpPr>
        <p:spPr>
          <a:xfrm flipH="1" flipV="1">
            <a:off x="1369830" y="3263625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28"/>
          <p:cNvCxnSpPr>
            <a:stCxn id="60" idx="6"/>
            <a:endCxn id="117" idx="2"/>
          </p:cNvCxnSpPr>
          <p:nvPr/>
        </p:nvCxnSpPr>
        <p:spPr>
          <a:xfrm>
            <a:off x="695980" y="2901237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29"/>
          <p:cNvCxnSpPr>
            <a:stCxn id="60" idx="4"/>
            <a:endCxn id="61" idx="0"/>
          </p:cNvCxnSpPr>
          <p:nvPr/>
        </p:nvCxnSpPr>
        <p:spPr>
          <a:xfrm>
            <a:off x="616653" y="298056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30"/>
          <p:cNvCxnSpPr>
            <a:stCxn id="60" idx="5"/>
            <a:endCxn id="62" idx="1"/>
          </p:cNvCxnSpPr>
          <p:nvPr/>
        </p:nvCxnSpPr>
        <p:spPr>
          <a:xfrm>
            <a:off x="672746" y="295733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31"/>
          <p:cNvCxnSpPr>
            <a:stCxn id="117" idx="3"/>
            <a:endCxn id="61" idx="7"/>
          </p:cNvCxnSpPr>
          <p:nvPr/>
        </p:nvCxnSpPr>
        <p:spPr>
          <a:xfrm flipH="1">
            <a:off x="675305" y="324039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32"/>
          <p:cNvCxnSpPr>
            <a:stCxn id="93" idx="0"/>
            <a:endCxn id="63" idx="3"/>
          </p:cNvCxnSpPr>
          <p:nvPr/>
        </p:nvCxnSpPr>
        <p:spPr>
          <a:xfrm flipV="1">
            <a:off x="807293" y="451165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33"/>
          <p:cNvCxnSpPr>
            <a:stCxn id="93" idx="6"/>
            <a:endCxn id="94" idx="2"/>
          </p:cNvCxnSpPr>
          <p:nvPr/>
        </p:nvCxnSpPr>
        <p:spPr>
          <a:xfrm flipV="1">
            <a:off x="886620" y="494101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34"/>
          <p:cNvCxnSpPr>
            <a:stCxn id="63" idx="5"/>
            <a:endCxn id="94" idx="1"/>
          </p:cNvCxnSpPr>
          <p:nvPr/>
        </p:nvCxnSpPr>
        <p:spPr>
          <a:xfrm>
            <a:off x="1278359" y="451165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35"/>
          <p:cNvCxnSpPr>
            <a:stCxn id="96" idx="0"/>
            <a:endCxn id="97" idx="4"/>
          </p:cNvCxnSpPr>
          <p:nvPr/>
        </p:nvCxnSpPr>
        <p:spPr>
          <a:xfrm flipV="1">
            <a:off x="2958929" y="397240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36"/>
          <p:cNvCxnSpPr>
            <a:stCxn id="96" idx="1"/>
          </p:cNvCxnSpPr>
          <p:nvPr/>
        </p:nvCxnSpPr>
        <p:spPr>
          <a:xfrm flipH="1" flipV="1">
            <a:off x="2365904" y="414181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37"/>
          <p:cNvCxnSpPr>
            <a:stCxn id="95" idx="6"/>
            <a:endCxn id="97" idx="1"/>
          </p:cNvCxnSpPr>
          <p:nvPr/>
        </p:nvCxnSpPr>
        <p:spPr>
          <a:xfrm>
            <a:off x="2643327" y="340180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38"/>
          <p:cNvCxnSpPr>
            <a:stCxn id="63" idx="6"/>
          </p:cNvCxnSpPr>
          <p:nvPr/>
        </p:nvCxnSpPr>
        <p:spPr>
          <a:xfrm flipV="1">
            <a:off x="1301593" y="414181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39"/>
          <p:cNvCxnSpPr>
            <a:stCxn id="62" idx="5"/>
          </p:cNvCxnSpPr>
          <p:nvPr/>
        </p:nvCxnSpPr>
        <p:spPr>
          <a:xfrm>
            <a:off x="1694186" y="3875278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40"/>
          <p:cNvCxnSpPr>
            <a:stCxn id="95" idx="3"/>
          </p:cNvCxnSpPr>
          <p:nvPr/>
        </p:nvCxnSpPr>
        <p:spPr>
          <a:xfrm flipH="1">
            <a:off x="2309812" y="3457900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41"/>
          <p:cNvCxnSpPr>
            <a:stCxn id="60" idx="6"/>
            <a:endCxn id="95" idx="1"/>
          </p:cNvCxnSpPr>
          <p:nvPr/>
        </p:nvCxnSpPr>
        <p:spPr>
          <a:xfrm>
            <a:off x="695980" y="290123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Group 115"/>
          <p:cNvGrpSpPr/>
          <p:nvPr/>
        </p:nvGrpSpPr>
        <p:grpSpPr>
          <a:xfrm>
            <a:off x="1227470" y="3014704"/>
            <a:ext cx="261507" cy="307777"/>
            <a:chOff x="1227470" y="3014704"/>
            <a:chExt cx="261507" cy="307777"/>
          </a:xfrm>
        </p:grpSpPr>
        <p:sp>
          <p:nvSpPr>
            <p:cNvPr id="117" name="Овал 11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Прямоугольник 8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18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0" name="Овал 87"/>
          <p:cNvSpPr/>
          <p:nvPr/>
        </p:nvSpPr>
        <p:spPr>
          <a:xfrm>
            <a:off x="2230485" y="400639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44396" y="3618458"/>
            <a:ext cx="1200382" cy="823328"/>
          </a:xfrm>
          <a:prstGeom prst="rect">
            <a:avLst/>
          </a:prstGeom>
        </p:spPr>
      </p:pic>
      <p:cxnSp>
        <p:nvCxnSpPr>
          <p:cNvPr id="123" name="Straight Arrow Connector 122"/>
          <p:cNvCxnSpPr/>
          <p:nvPr/>
        </p:nvCxnSpPr>
        <p:spPr>
          <a:xfrm>
            <a:off x="7446700" y="3434244"/>
            <a:ext cx="184087" cy="134992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86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Объект 11"/>
          <p:cNvSpPr>
            <a:spLocks noGrp="1"/>
          </p:cNvSpPr>
          <p:nvPr>
            <p:ph idx="1"/>
          </p:nvPr>
        </p:nvSpPr>
        <p:spPr>
          <a:xfrm>
            <a:off x="347840" y="1548430"/>
            <a:ext cx="9354959" cy="4883261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We can </a:t>
            </a:r>
            <a:r>
              <a:rPr lang="en-US" u="sng" dirty="0" smtClean="0"/>
              <a:t>measure quality</a:t>
            </a:r>
            <a:r>
              <a:rPr lang="en-US" dirty="0" smtClean="0"/>
              <a:t> explicitly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We can easily </a:t>
            </a:r>
            <a:r>
              <a:rPr lang="en-US" u="sng" dirty="0" smtClean="0"/>
              <a:t>change</a:t>
            </a:r>
            <a:r>
              <a:rPr lang="en-US" dirty="0" smtClean="0"/>
              <a:t> the similarity</a:t>
            </a:r>
          </a:p>
          <a:p>
            <a:pPr marL="85725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We test VERSE with PPR, </a:t>
            </a:r>
            <a:r>
              <a:rPr lang="en-US" dirty="0" err="1"/>
              <a:t>SimRank</a:t>
            </a:r>
            <a:r>
              <a:rPr lang="en-US" dirty="0"/>
              <a:t>, and </a:t>
            </a:r>
            <a:r>
              <a:rPr lang="en-US" dirty="0" smtClean="0"/>
              <a:t>adjacency</a:t>
            </a:r>
          </a:p>
          <a:p>
            <a:pPr marL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Thinking about similarities provides </a:t>
            </a:r>
            <a:r>
              <a:rPr lang="en-US" u="sng" dirty="0" smtClean="0"/>
              <a:t>insight</a:t>
            </a:r>
          </a:p>
          <a:p>
            <a:pPr marL="85725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show </a:t>
            </a:r>
            <a:r>
              <a:rPr lang="en-US" dirty="0" smtClean="0"/>
              <a:t>DeepWalk </a:t>
            </a:r>
            <a:r>
              <a:rPr lang="en-US" dirty="0"/>
              <a:t>&amp; </a:t>
            </a:r>
            <a:r>
              <a:rPr lang="en-US" dirty="0" smtClean="0"/>
              <a:t>node2vec </a:t>
            </a:r>
            <a:r>
              <a:rPr lang="en-US" dirty="0"/>
              <a:t>≈ </a:t>
            </a:r>
            <a:r>
              <a:rPr lang="en-US" dirty="0" smtClean="0"/>
              <a:t>PPR</a:t>
            </a:r>
          </a:p>
          <a:p>
            <a:pPr marL="85725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VERSE uses </a:t>
            </a:r>
            <a:r>
              <a:rPr lang="en-US" u="sng" dirty="0"/>
              <a:t>1 parameter </a:t>
            </a:r>
            <a:r>
              <a:rPr lang="en-US" dirty="0"/>
              <a:t>instead of 5</a:t>
            </a:r>
            <a:endParaRPr lang="ru-RU" dirty="0"/>
          </a:p>
          <a:p>
            <a:pPr marL="857250"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857250"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12192001" cy="144000"/>
          </a:xfrm>
          <a:prstGeom prst="rect">
            <a:avLst/>
          </a:prstGeom>
          <a:solidFill>
            <a:srgbClr val="F6A800"/>
          </a:solidFill>
          <a:ln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5"/>
          <p:cNvSpPr/>
          <p:nvPr/>
        </p:nvSpPr>
        <p:spPr bwMode="gray">
          <a:xfrm>
            <a:off x="-1" y="1086184"/>
            <a:ext cx="12192001" cy="36000"/>
          </a:xfrm>
          <a:prstGeom prst="rect">
            <a:avLst/>
          </a:prstGeom>
          <a:solidFill>
            <a:srgbClr val="DD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5442" y="349008"/>
            <a:ext cx="985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Helvetica LT Std" panose="020B0504020202020204" pitchFamily="34" charset="0"/>
              </a:rPr>
              <a:t>Why similarities?</a:t>
            </a:r>
            <a:endParaRPr lang="ru-RU" sz="4000" dirty="0">
              <a:latin typeface="Helvetica LT Std" panose="020B050402020202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5897262" y="6356350"/>
            <a:ext cx="397476" cy="365125"/>
          </a:xfrm>
        </p:spPr>
        <p:txBody>
          <a:bodyPr/>
          <a:lstStyle/>
          <a:p>
            <a:fld id="{E2B2834D-D0AA-40A2-9296-BACCEB58240F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486" y="5879070"/>
            <a:ext cx="788181" cy="780377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7461560" y="2304382"/>
            <a:ext cx="2327365" cy="611446"/>
          </a:xfrm>
          <a:prstGeom prst="wedgeRoundRectCallout">
            <a:avLst>
              <a:gd name="adj1" fmla="val 46449"/>
              <a:gd name="adj2" fmla="val 88157"/>
              <a:gd name="adj3" fmla="val 16667"/>
            </a:avLst>
          </a:prstGeom>
          <a:solidFill>
            <a:srgbClr val="F6A800">
              <a:alpha val="1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Why should I bother about similarities?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437" y="2266130"/>
            <a:ext cx="2425563" cy="37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3456</TotalTime>
  <Words>803</Words>
  <Application>Microsoft Office PowerPoint</Application>
  <PresentationFormat>Widescreen</PresentationFormat>
  <Paragraphs>183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Helvetica Condensed</vt:lpstr>
      <vt:lpstr>Cambria Math</vt:lpstr>
      <vt:lpstr>Helvetica</vt:lpstr>
      <vt:lpstr>Verdana</vt:lpstr>
      <vt:lpstr>Helvetica LT Std</vt:lpstr>
      <vt:lpstr>Calibri</vt:lpstr>
      <vt:lpstr>Arial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Tsitsulin</dc:creator>
  <cp:lastModifiedBy>Пользователь Windows</cp:lastModifiedBy>
  <cp:revision>218</cp:revision>
  <dcterms:created xsi:type="dcterms:W3CDTF">2017-07-03T08:09:06Z</dcterms:created>
  <dcterms:modified xsi:type="dcterms:W3CDTF">2018-04-26T11:41:06Z</dcterms:modified>
</cp:coreProperties>
</file>